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71" r:id="rId4"/>
    <p:sldId id="266" r:id="rId5"/>
    <p:sldId id="272" r:id="rId6"/>
    <p:sldId id="273" r:id="rId7"/>
    <p:sldId id="263" r:id="rId8"/>
    <p:sldId id="262" r:id="rId9"/>
    <p:sldId id="259" r:id="rId10"/>
    <p:sldId id="260" r:id="rId11"/>
    <p:sldId id="265" r:id="rId12"/>
    <p:sldId id="264" r:id="rId13"/>
    <p:sldId id="261" r:id="rId14"/>
    <p:sldId id="268" r:id="rId15"/>
    <p:sldId id="269"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159487-B791-4314-9C0E-583F57B2A3F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159487-B791-4314-9C0E-583F57B2A3F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159487-B791-4314-9C0E-583F57B2A3F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159487-B791-4314-9C0E-583F57B2A3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159487-B791-4314-9C0E-583F57B2A3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159487-B791-4314-9C0E-583F57B2A3FB}"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159487-B791-4314-9C0E-583F57B2A3F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159487-B791-4314-9C0E-583F57B2A3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159487-B791-4314-9C0E-583F57B2A3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E159487-B791-4314-9C0E-583F57B2A3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748FA-9E56-41EF-9314-9EA85A680DD7}" type="datetimeFigureOut">
              <a:rPr lang="en-US" smtClean="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159487-B791-4314-9C0E-583F57B2A3F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A9748FA-9E56-41EF-9314-9EA85A680DD7}" type="datetimeFigureOut">
              <a:rPr lang="en-US" smtClean="0"/>
              <a:pPr/>
              <a:t>4/21/2016</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E159487-B791-4314-9C0E-583F57B2A3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uact=8&amp;ved=0CAcQjRw&amp;url=http://uwf.edu/go/cybersecurity/&amp;ei=1GZOVPCxKc_bsATE7YGYDQ&amp;bvm=bv.77880786,d.cWc&amp;psig=AFQjCNF-GmqiT3k1weaVWUBeyydRY9JXvA&amp;ust=1414510646256650"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google.com/url?sa=i&amp;rct=j&amp;q=&amp;esrc=s&amp;frm=1&amp;source=images&amp;cd=&amp;cad=rja&amp;uact=8&amp;ved=0CAQQjRw&amp;url=http://rt.com/news/anonymous-day-protest-fawkes-010/&amp;ei=XWZOVPjJErHmsATN9ID4CA&amp;bvm=bv.77880786,d.cWc&amp;psig=AFQjCNHybWU8hUprrm2YzAppMEa-LNu2NA&amp;ust=141451055735074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uact=8&amp;ved=0CAcQjRw&amp;url=http://uwf.edu/go/cybersecurity/&amp;ei=1GZOVPCxKc_bsATE7YGYDQ&amp;bvm=bv.77880786,d.cWc&amp;psig=AFQjCNF-GmqiT3k1weaVWUBeyydRY9JXvA&amp;ust=1414510646256650"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bsnews.com/news/ransomware-hackers-cyber-attack-threats-increasing-nationwide/"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url?sa=i&amp;rct=j&amp;q=&amp;esrc=s&amp;frm=1&amp;source=images&amp;cd=&amp;cad=rja&amp;uact=8&amp;ved=0CAcQjRw&amp;url=http://www.v3.co.uk/v3-uk/news/2370532/v3-security-summit-data-sharing-essential-to-combat-next-generation-threats&amp;ei=4IqIVJSELcfdsASfnYK4Aw&amp;bvm=bv.81456516,d.cWc&amp;psig=AFQjCNGpF1c7FIkUyhVBIMi9_r0Jcp8_1w&amp;ust=1418320754087025" TargetMode="External"/><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Not if </a:t>
            </a:r>
            <a:endParaRPr lang="en-US" dirty="0"/>
          </a:p>
        </p:txBody>
      </p:sp>
      <p:sp>
        <p:nvSpPr>
          <p:cNvPr id="3" name="Subtitle 2"/>
          <p:cNvSpPr>
            <a:spLocks noGrp="1"/>
          </p:cNvSpPr>
          <p:nvPr>
            <p:ph type="subTitle" idx="1"/>
          </p:nvPr>
        </p:nvSpPr>
        <p:spPr>
          <a:xfrm rot="19140000">
            <a:off x="950442" y="2317764"/>
            <a:ext cx="7421119" cy="329259"/>
          </a:xfrm>
        </p:spPr>
        <p:txBody>
          <a:bodyPr>
            <a:normAutofit fontScale="85000" lnSpcReduction="10000"/>
          </a:bodyPr>
          <a:lstStyle/>
          <a:p>
            <a:r>
              <a:rPr lang="en-US" b="1" dirty="0" smtClean="0"/>
              <a:t>The Cyber Security Challenges among local government </a:t>
            </a:r>
          </a:p>
          <a:p>
            <a:endParaRPr lang="en-US" dirty="0"/>
          </a:p>
          <a:p>
            <a:endParaRPr lang="en-US" dirty="0"/>
          </a:p>
        </p:txBody>
      </p:sp>
      <p:sp>
        <p:nvSpPr>
          <p:cNvPr id="4" name="TextBox 3"/>
          <p:cNvSpPr txBox="1"/>
          <p:nvPr/>
        </p:nvSpPr>
        <p:spPr>
          <a:xfrm>
            <a:off x="2895600" y="5257800"/>
            <a:ext cx="2725746" cy="923330"/>
          </a:xfrm>
          <a:prstGeom prst="rect">
            <a:avLst/>
          </a:prstGeom>
          <a:noFill/>
        </p:spPr>
        <p:txBody>
          <a:bodyPr wrap="none" rtlCol="0">
            <a:spAutoFit/>
          </a:bodyPr>
          <a:lstStyle/>
          <a:p>
            <a:r>
              <a:rPr lang="en-US" dirty="0" smtClean="0"/>
              <a:t>UMBC Public Policy Forum</a:t>
            </a:r>
          </a:p>
          <a:p>
            <a:r>
              <a:rPr lang="en-US" dirty="0" smtClean="0"/>
              <a:t>Baltimore Maryland</a:t>
            </a:r>
          </a:p>
          <a:p>
            <a:r>
              <a:rPr lang="en-US" dirty="0" smtClean="0"/>
              <a:t>April 15, 2016</a:t>
            </a:r>
          </a:p>
        </p:txBody>
      </p:sp>
      <p:pic>
        <p:nvPicPr>
          <p:cNvPr id="5" name="Picture 4" descr="https://encrypted-tbn3.gstatic.com/images?q=tbn:ANd9GcTgNyWQ_gQIw8340h2oJaYaaurmhF0dNK6RRcB1sb7tD9x9CnQW6A">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5507" y="381000"/>
            <a:ext cx="3429000" cy="19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s://encrypted-tbn3.gstatic.com/images?q=tbn:ANd9GcRgguQxJV1tIouEwxx_NRo4__OB7ePG7e2LYpgm-5hsxiQytRUp49emY_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5400" y="2819400"/>
            <a:ext cx="3429000" cy="192819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867400" y="5257800"/>
            <a:ext cx="2971800" cy="923330"/>
          </a:xfrm>
          <a:prstGeom prst="rect">
            <a:avLst/>
          </a:prstGeom>
          <a:noFill/>
        </p:spPr>
        <p:txBody>
          <a:bodyPr wrap="square" rtlCol="0">
            <a:spAutoFit/>
          </a:bodyPr>
          <a:lstStyle/>
          <a:p>
            <a:r>
              <a:rPr lang="en-US" dirty="0" smtClean="0"/>
              <a:t>Gayle B. Guilford</a:t>
            </a:r>
          </a:p>
          <a:p>
            <a:r>
              <a:rPr lang="en-US" dirty="0" smtClean="0"/>
              <a:t>CISO</a:t>
            </a:r>
          </a:p>
          <a:p>
            <a:r>
              <a:rPr lang="en-US" dirty="0" smtClean="0"/>
              <a:t>Baltimore City Government</a:t>
            </a:r>
            <a:endParaRPr lang="en-US" dirty="0"/>
          </a:p>
        </p:txBody>
      </p:sp>
    </p:spTree>
    <p:extLst>
      <p:ext uri="{BB962C8B-B14F-4D97-AF65-F5344CB8AC3E}">
        <p14:creationId xmlns:p14="http://schemas.microsoft.com/office/powerpoint/2010/main" xmlns="" val="3702770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3012"/>
            <a:ext cx="7520940" cy="548640"/>
          </a:xfrm>
        </p:spPr>
        <p:txBody>
          <a:bodyPr/>
          <a:lstStyle/>
          <a:p>
            <a:r>
              <a:rPr lang="en-US" dirty="0" smtClean="0"/>
              <a:t>Partnerships</a:t>
            </a:r>
            <a:endParaRPr lang="en-US" dirty="0"/>
          </a:p>
        </p:txBody>
      </p:sp>
      <p:sp>
        <p:nvSpPr>
          <p:cNvPr id="3" name="Content Placeholder 2"/>
          <p:cNvSpPr>
            <a:spLocks noGrp="1"/>
          </p:cNvSpPr>
          <p:nvPr>
            <p:ph sz="half" idx="1"/>
          </p:nvPr>
        </p:nvSpPr>
        <p:spPr/>
        <p:txBody>
          <a:bodyPr>
            <a:normAutofit fontScale="32500" lnSpcReduction="20000"/>
          </a:bodyPr>
          <a:lstStyle/>
          <a:p>
            <a:pPr marL="457200" indent="-457200">
              <a:buFont typeface="Arial" panose="020B0604020202020204" pitchFamily="34" charset="0"/>
              <a:buChar char="•"/>
            </a:pPr>
            <a:r>
              <a:rPr lang="en-US" dirty="0" smtClean="0"/>
              <a:t>Industry or Sector Information sharing Teams and Committees</a:t>
            </a:r>
          </a:p>
          <a:p>
            <a:pPr marL="457200" indent="-457200">
              <a:buFont typeface="Arial" panose="020B0604020202020204" pitchFamily="34" charset="0"/>
              <a:buChar char="•"/>
            </a:pPr>
            <a:r>
              <a:rPr lang="en-US" dirty="0" smtClean="0"/>
              <a:t>Government  </a:t>
            </a:r>
            <a:r>
              <a:rPr lang="en-US" dirty="0" smtClean="0">
                <a:solidFill>
                  <a:srgbClr val="00B050"/>
                </a:solidFill>
              </a:rPr>
              <a:t>Officials (I changed it, it was misspelled)</a:t>
            </a:r>
            <a:endParaRPr lang="en-US" dirty="0">
              <a:solidFill>
                <a:srgbClr val="00B050"/>
              </a:solidFill>
            </a:endParaRPr>
          </a:p>
          <a:p>
            <a:pPr marL="457200" indent="-457200">
              <a:buFont typeface="Arial" panose="020B0604020202020204" pitchFamily="34" charset="0"/>
              <a:buChar char="•"/>
            </a:pPr>
            <a:r>
              <a:rPr lang="en-US" dirty="0" smtClean="0"/>
              <a:t>Vendors</a:t>
            </a:r>
          </a:p>
          <a:p>
            <a:pPr marL="457200" indent="-457200">
              <a:buFont typeface="Arial" panose="020B0604020202020204" pitchFamily="34" charset="0"/>
              <a:buChar char="•"/>
            </a:pPr>
            <a:r>
              <a:rPr lang="en-US" dirty="0" smtClean="0"/>
              <a:t>Regional Committees</a:t>
            </a:r>
          </a:p>
          <a:p>
            <a:pPr marL="457200" indent="-457200">
              <a:buFont typeface="Arial" panose="020B0604020202020204" pitchFamily="34" charset="0"/>
              <a:buChar char="•"/>
            </a:pPr>
            <a:r>
              <a:rPr lang="en-US" dirty="0" smtClean="0"/>
              <a:t>Fusion Centers (</a:t>
            </a:r>
            <a:r>
              <a:rPr lang="en-US" b="0" dirty="0" smtClean="0"/>
              <a:t>A </a:t>
            </a:r>
            <a:r>
              <a:rPr lang="en-US" b="0" dirty="0"/>
              <a:t>fusion center is a collaborative effort of two or more agencies that provide resources, expertise and information to the center with the goal of maximizing their ability to detect, prevent, investigate, and respond to criminal and terrorist </a:t>
            </a:r>
            <a:r>
              <a:rPr lang="en-US" b="0" dirty="0" smtClean="0"/>
              <a:t>activity)</a:t>
            </a:r>
          </a:p>
          <a:p>
            <a:pPr marL="457200" indent="-457200">
              <a:buFont typeface="Arial" panose="020B0604020202020204" pitchFamily="34" charset="0"/>
              <a:buChar char="•"/>
            </a:pPr>
            <a:r>
              <a:rPr lang="en-US" dirty="0" smtClean="0"/>
              <a:t>Local Universities</a:t>
            </a:r>
          </a:p>
          <a:p>
            <a:pPr marL="457200" indent="-457200">
              <a:buFont typeface="Arial" panose="020B0604020202020204" pitchFamily="34" charset="0"/>
              <a:buChar char="•"/>
            </a:pPr>
            <a:r>
              <a:rPr lang="en-US" dirty="0" smtClean="0"/>
              <a:t>FBI Regional Cyber Security Office</a:t>
            </a:r>
          </a:p>
          <a:p>
            <a:pPr marL="457200" indent="-457200">
              <a:buFont typeface="Arial" panose="020B0604020202020204" pitchFamily="34" charset="0"/>
              <a:buChar char="•"/>
            </a:pPr>
            <a:r>
              <a:rPr lang="en-US" dirty="0" smtClean="0"/>
              <a:t>Homeland Security</a:t>
            </a:r>
          </a:p>
          <a:p>
            <a:pPr marL="457200" indent="-457200">
              <a:buFont typeface="Arial" panose="020B0604020202020204" pitchFamily="34" charset="0"/>
              <a:buChar char="•"/>
            </a:pPr>
            <a:r>
              <a:rPr lang="en-US" dirty="0" smtClean="0"/>
              <a:t>Federal Agencies</a:t>
            </a:r>
          </a:p>
          <a:p>
            <a:pPr marL="457200" indent="-457200">
              <a:buFont typeface="Arial" panose="020B0604020202020204" pitchFamily="34" charset="0"/>
              <a:buChar char="•"/>
            </a:pPr>
            <a:r>
              <a:rPr lang="en-US" dirty="0" smtClean="0"/>
              <a:t>In-House Facilities Management</a:t>
            </a:r>
          </a:p>
          <a:p>
            <a:pPr marL="457200" indent="-457200">
              <a:buFont typeface="Arial" panose="020B0604020202020204" pitchFamily="34" charset="0"/>
              <a:buChar char="•"/>
            </a:pPr>
            <a:r>
              <a:rPr lang="en-US" dirty="0" smtClean="0"/>
              <a:t>In-House Risk management</a:t>
            </a:r>
          </a:p>
          <a:p>
            <a:pPr marL="457200" indent="-457200">
              <a:buFont typeface="Arial" panose="020B0604020202020204" pitchFamily="34" charset="0"/>
              <a:buChar char="•"/>
            </a:pPr>
            <a:r>
              <a:rPr lang="en-US" dirty="0" smtClean="0"/>
              <a:t>In-House Procurement</a:t>
            </a:r>
          </a:p>
          <a:p>
            <a:pPr marL="457200" indent="-457200">
              <a:buFont typeface="Arial" panose="020B0604020202020204" pitchFamily="34" charset="0"/>
              <a:buChar char="•"/>
            </a:pPr>
            <a:r>
              <a:rPr lang="en-US" dirty="0" smtClean="0"/>
              <a:t>In-House Human Resources</a:t>
            </a:r>
          </a:p>
          <a:p>
            <a:pPr marL="0" indent="0"/>
            <a:endParaRPr lang="en-US" dirty="0"/>
          </a:p>
        </p:txBody>
      </p:sp>
      <p:pic>
        <p:nvPicPr>
          <p:cNvPr id="1028" name="Picture 4" descr="MSISA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0243" y="685800"/>
            <a:ext cx="3262313" cy="8286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U.S. Department of Homeland Security Seal. United States Computer Emergency Readiness Team US-CE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828800"/>
            <a:ext cx="3914775"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35805" y="2971800"/>
            <a:ext cx="1871188" cy="1676400"/>
          </a:xfrm>
          <a:prstGeom prst="rect">
            <a:avLst/>
          </a:prstGeom>
        </p:spPr>
      </p:pic>
      <p:pic>
        <p:nvPicPr>
          <p:cNvPr id="9" name="Picture 8"/>
          <p:cNvPicPr/>
          <p:nvPr/>
        </p:nvPicPr>
        <p:blipFill>
          <a:blip r:embed="rId5" cstate="print">
            <a:duotone>
              <a:prstClr val="black"/>
              <a:schemeClr val="accent2">
                <a:tint val="45000"/>
                <a:satMod val="400000"/>
              </a:schemeClr>
            </a:duotone>
            <a:extLst>
              <a:ext uri="{BEBA8EAE-BF5A-486C-A8C5-ECC9F3942E4B}">
                <a14:imgProps xmlns:a14="http://schemas.microsoft.com/office/drawing/2010/main" xmlns="">
                  <a14:imgLayer r:embed="rId6">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72916" y="5029200"/>
            <a:ext cx="4094284" cy="1133475"/>
          </a:xfrm>
          <a:prstGeom prst="rect">
            <a:avLst/>
          </a:prstGeom>
        </p:spPr>
      </p:pic>
      <p:sp>
        <p:nvSpPr>
          <p:cNvPr id="4" name="Rectangle 3"/>
          <p:cNvSpPr/>
          <p:nvPr/>
        </p:nvSpPr>
        <p:spPr>
          <a:xfrm>
            <a:off x="172916" y="76200"/>
            <a:ext cx="1610890" cy="369332"/>
          </a:xfrm>
          <a:prstGeom prst="rect">
            <a:avLst/>
          </a:prstGeom>
        </p:spPr>
        <p:txBody>
          <a:bodyPr wrap="none">
            <a:spAutoFit/>
          </a:bodyPr>
          <a:lstStyle/>
          <a:p>
            <a:r>
              <a:rPr lang="en-US" b="1" dirty="0">
                <a:solidFill>
                  <a:srgbClr val="00B0F0"/>
                </a:solidFill>
              </a:rPr>
              <a:t>WHEN , NOT IF</a:t>
            </a:r>
          </a:p>
        </p:txBody>
      </p:sp>
    </p:spTree>
    <p:extLst>
      <p:ext uri="{BB962C8B-B14F-4D97-AF65-F5344CB8AC3E}">
        <p14:creationId xmlns:p14="http://schemas.microsoft.com/office/powerpoint/2010/main" xmlns="" val="4061527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pPr marL="457200" indent="-457200">
              <a:buFont typeface="Arial" panose="020B0604020202020204" pitchFamily="34" charset="0"/>
              <a:buChar char="•"/>
            </a:pPr>
            <a:r>
              <a:rPr lang="en-US" dirty="0" smtClean="0"/>
              <a:t>HVAC</a:t>
            </a:r>
          </a:p>
          <a:p>
            <a:pPr marL="457200" indent="-457200">
              <a:buFont typeface="Arial" panose="020B0604020202020204" pitchFamily="34" charset="0"/>
              <a:buChar char="•"/>
            </a:pPr>
            <a:r>
              <a:rPr lang="en-US" dirty="0" smtClean="0"/>
              <a:t>Electronic Identification</a:t>
            </a:r>
          </a:p>
          <a:p>
            <a:pPr marL="457200" indent="-457200">
              <a:buFont typeface="Arial" panose="020B0604020202020204" pitchFamily="34" charset="0"/>
              <a:buChar char="•"/>
            </a:pPr>
            <a:r>
              <a:rPr lang="en-US" dirty="0" smtClean="0"/>
              <a:t>Electrical</a:t>
            </a:r>
          </a:p>
          <a:p>
            <a:pPr marL="457200" indent="-457200">
              <a:buFont typeface="Arial" panose="020B0604020202020204" pitchFamily="34" charset="0"/>
              <a:buChar char="•"/>
            </a:pPr>
            <a:r>
              <a:rPr lang="en-US" dirty="0" smtClean="0"/>
              <a:t>3</a:t>
            </a:r>
            <a:r>
              <a:rPr lang="en-US" baseline="30000" dirty="0" smtClean="0"/>
              <a:t>rd</a:t>
            </a:r>
            <a:r>
              <a:rPr lang="en-US" dirty="0" smtClean="0"/>
              <a:t> Party processing</a:t>
            </a:r>
          </a:p>
          <a:p>
            <a:pPr marL="457200" indent="-457200">
              <a:buFont typeface="Arial" panose="020B0604020202020204" pitchFamily="34" charset="0"/>
              <a:buChar char="•"/>
            </a:pPr>
            <a:r>
              <a:rPr lang="en-US" dirty="0" smtClean="0"/>
              <a:t>Websites</a:t>
            </a:r>
          </a:p>
          <a:p>
            <a:pPr marL="457200" indent="-457200">
              <a:buFont typeface="Arial" panose="020B0604020202020204" pitchFamily="34" charset="0"/>
              <a:buChar char="•"/>
            </a:pPr>
            <a:r>
              <a:rPr lang="en-US" dirty="0" smtClean="0"/>
              <a:t>ISP Providers</a:t>
            </a:r>
          </a:p>
          <a:p>
            <a:pPr marL="457200" indent="-457200">
              <a:buFont typeface="Arial" panose="020B0604020202020204" pitchFamily="34" charset="0"/>
              <a:buChar char="•"/>
            </a:pPr>
            <a:endParaRPr lang="en-US" dirty="0"/>
          </a:p>
        </p:txBody>
      </p:sp>
      <p:sp>
        <p:nvSpPr>
          <p:cNvPr id="4" name="Title 3"/>
          <p:cNvSpPr>
            <a:spLocks noGrp="1"/>
          </p:cNvSpPr>
          <p:nvPr>
            <p:ph type="title"/>
          </p:nvPr>
        </p:nvSpPr>
        <p:spPr>
          <a:xfrm>
            <a:off x="838200" y="533400"/>
            <a:ext cx="7520940" cy="548640"/>
          </a:xfrm>
        </p:spPr>
        <p:txBody>
          <a:bodyPr/>
          <a:lstStyle/>
          <a:p>
            <a:r>
              <a:rPr lang="en-US" dirty="0" smtClean="0"/>
              <a:t>Review 3</a:t>
            </a:r>
            <a:r>
              <a:rPr lang="en-US" baseline="30000" dirty="0" smtClean="0"/>
              <a:t>rd</a:t>
            </a:r>
            <a:r>
              <a:rPr lang="en-US" dirty="0" smtClean="0"/>
              <a:t> party contracts</a:t>
            </a:r>
            <a:endParaRPr lang="en-US" dirty="0"/>
          </a:p>
        </p:txBody>
      </p:sp>
      <p:pic>
        <p:nvPicPr>
          <p:cNvPr id="5122" name="Picture 2" descr="C:\Users\gayle.guilford\AppData\Local\Microsoft\Windows\Temporary Internet Files\Content.IE5\OB39GELZ\Air_conditioning_unit-en.sv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914400"/>
            <a:ext cx="1655570" cy="152399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gayle.guilford\AppData\Local\Microsoft\Windows\Temporary Internet Files\Content.IE5\4Y51CMXA\Breaker_Box_Image[1].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1219200"/>
            <a:ext cx="1804987" cy="161845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gayle.guilford\AppData\Local\Microsoft\Windows\Temporary Internet Files\Content.IE5\R5JAX2QG\499086562_64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0" y="3124200"/>
            <a:ext cx="2133600" cy="14859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Related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3285" y="3257550"/>
            <a:ext cx="19050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p:nvPr/>
        </p:nvPicPr>
        <p:blipFill>
          <a:blip r:embed="rId6" cstate="print">
            <a:duotone>
              <a:prstClr val="black"/>
              <a:schemeClr val="accent2">
                <a:tint val="45000"/>
                <a:satMod val="400000"/>
              </a:schemeClr>
            </a:duotone>
            <a:extLst>
              <a:ext uri="{BEBA8EAE-BF5A-486C-A8C5-ECC9F3942E4B}">
                <a14:imgProps xmlns:a14="http://schemas.microsoft.com/office/drawing/2010/main" xmlns="">
                  <a14:imgLayer r:embed="rId7">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72916" y="5029200"/>
            <a:ext cx="4094284" cy="1133475"/>
          </a:xfrm>
          <a:prstGeom prst="rect">
            <a:avLst/>
          </a:prstGeom>
        </p:spPr>
      </p:pic>
      <p:sp>
        <p:nvSpPr>
          <p:cNvPr id="3" name="Rectangle 2"/>
          <p:cNvSpPr/>
          <p:nvPr/>
        </p:nvSpPr>
        <p:spPr>
          <a:xfrm>
            <a:off x="304800" y="152400"/>
            <a:ext cx="1610890" cy="369332"/>
          </a:xfrm>
          <a:prstGeom prst="rect">
            <a:avLst/>
          </a:prstGeom>
        </p:spPr>
        <p:txBody>
          <a:bodyPr wrap="none">
            <a:spAutoFit/>
          </a:bodyPr>
          <a:lstStyle/>
          <a:p>
            <a:r>
              <a:rPr lang="en-US" b="1" dirty="0">
                <a:solidFill>
                  <a:srgbClr val="00B0F0"/>
                </a:solidFill>
              </a:rPr>
              <a:t>WHEN , NOT IF</a:t>
            </a:r>
          </a:p>
        </p:txBody>
      </p:sp>
    </p:spTree>
    <p:extLst>
      <p:ext uri="{BB962C8B-B14F-4D97-AF65-F5344CB8AC3E}">
        <p14:creationId xmlns:p14="http://schemas.microsoft.com/office/powerpoint/2010/main" xmlns="" val="4008309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1600" dirty="0" smtClean="0"/>
              <a:t>Times have changed</a:t>
            </a:r>
          </a:p>
          <a:p>
            <a:pPr marL="457200" indent="-457200">
              <a:buFont typeface="Arial" panose="020B0604020202020204" pitchFamily="34" charset="0"/>
              <a:buChar char="•"/>
            </a:pPr>
            <a:r>
              <a:rPr lang="en-US" sz="1600" dirty="0" smtClean="0"/>
              <a:t>Physical security and electronic access</a:t>
            </a:r>
          </a:p>
          <a:p>
            <a:pPr marL="457200" indent="-457200">
              <a:buFont typeface="Arial" panose="020B0604020202020204" pitchFamily="34" charset="0"/>
              <a:buChar char="•"/>
            </a:pPr>
            <a:r>
              <a:rPr lang="en-US" sz="1600" dirty="0" smtClean="0"/>
              <a:t>Physical infrastructure and remote access</a:t>
            </a:r>
          </a:p>
          <a:p>
            <a:pPr marL="457200" indent="-457200">
              <a:buFont typeface="Arial" panose="020B0604020202020204" pitchFamily="34" charset="0"/>
              <a:buChar char="•"/>
            </a:pPr>
            <a:r>
              <a:rPr lang="en-US" sz="1600" dirty="0" smtClean="0"/>
              <a:t>User Remote Access</a:t>
            </a:r>
          </a:p>
          <a:p>
            <a:pPr marL="457200" indent="-457200">
              <a:buFont typeface="Arial" panose="020B0604020202020204" pitchFamily="34" charset="0"/>
              <a:buChar char="•"/>
            </a:pPr>
            <a:r>
              <a:rPr lang="en-US" sz="1600" dirty="0" smtClean="0"/>
              <a:t>Internet access</a:t>
            </a:r>
          </a:p>
          <a:p>
            <a:pPr marL="457200" indent="-457200">
              <a:buFont typeface="Arial" panose="020B0604020202020204" pitchFamily="34" charset="0"/>
              <a:buChar char="•"/>
            </a:pPr>
            <a:r>
              <a:rPr lang="en-US" sz="1600" dirty="0" smtClean="0"/>
              <a:t>Email</a:t>
            </a:r>
          </a:p>
          <a:p>
            <a:pPr marL="457200" indent="-457200">
              <a:buFont typeface="Arial" panose="020B0604020202020204" pitchFamily="34" charset="0"/>
              <a:buChar char="•"/>
            </a:pPr>
            <a:r>
              <a:rPr lang="en-US" sz="1600" dirty="0"/>
              <a:t>T</a:t>
            </a:r>
            <a:r>
              <a:rPr lang="en-US" sz="1600" dirty="0" smtClean="0"/>
              <a:t>ermination</a:t>
            </a:r>
          </a:p>
          <a:p>
            <a:pPr marL="457200" indent="-457200">
              <a:buFont typeface="Arial" panose="020B0604020202020204" pitchFamily="34" charset="0"/>
              <a:buChar char="•"/>
            </a:pPr>
            <a:endParaRPr lang="en-US" sz="1600" dirty="0" smtClean="0"/>
          </a:p>
          <a:p>
            <a:pPr marL="457200" indent="-457200">
              <a:buFont typeface="Arial" panose="020B0604020202020204" pitchFamily="34" charset="0"/>
              <a:buChar char="•"/>
            </a:pPr>
            <a:endParaRPr lang="en-US" sz="1600" dirty="0" smtClean="0"/>
          </a:p>
          <a:p>
            <a:pPr marL="457200" indent="-457200">
              <a:buFont typeface="Arial" panose="020B0604020202020204" pitchFamily="34" charset="0"/>
              <a:buChar char="•"/>
            </a:pPr>
            <a:endParaRPr lang="en-US" sz="1600" dirty="0" smtClean="0"/>
          </a:p>
          <a:p>
            <a:pPr marL="457200" indent="-457200">
              <a:buFont typeface="Arial" panose="020B0604020202020204" pitchFamily="34" charset="0"/>
              <a:buChar char="•"/>
            </a:pPr>
            <a:endParaRPr lang="en-US" dirty="0"/>
          </a:p>
        </p:txBody>
      </p:sp>
      <p:sp>
        <p:nvSpPr>
          <p:cNvPr id="4" name="Title 3"/>
          <p:cNvSpPr>
            <a:spLocks noGrp="1"/>
          </p:cNvSpPr>
          <p:nvPr>
            <p:ph type="title"/>
          </p:nvPr>
        </p:nvSpPr>
        <p:spPr>
          <a:xfrm>
            <a:off x="838200" y="533400"/>
            <a:ext cx="7520940" cy="548640"/>
          </a:xfrm>
        </p:spPr>
        <p:txBody>
          <a:bodyPr/>
          <a:lstStyle/>
          <a:p>
            <a:r>
              <a:rPr lang="en-US" dirty="0" smtClean="0"/>
              <a:t>Review and update Policies</a:t>
            </a:r>
            <a:endParaRPr lang="en-US" dirty="0"/>
          </a:p>
        </p:txBody>
      </p:sp>
      <p:pic>
        <p:nvPicPr>
          <p:cNvPr id="2051" name="Picture 3" descr="C:\Users\gayle.guilford\AppData\Local\Microsoft\Windows\Temporary Internet Files\Content.IE5\4Y51CMXA\Computerclipart[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1447800"/>
            <a:ext cx="3688080" cy="242163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72916" y="5029200"/>
            <a:ext cx="4094284" cy="1133475"/>
          </a:xfrm>
          <a:prstGeom prst="rect">
            <a:avLst/>
          </a:prstGeom>
        </p:spPr>
      </p:pic>
      <p:sp>
        <p:nvSpPr>
          <p:cNvPr id="3" name="Rectangle 2"/>
          <p:cNvSpPr/>
          <p:nvPr/>
        </p:nvSpPr>
        <p:spPr>
          <a:xfrm>
            <a:off x="228600" y="152400"/>
            <a:ext cx="1610890" cy="369332"/>
          </a:xfrm>
          <a:prstGeom prst="rect">
            <a:avLst/>
          </a:prstGeom>
        </p:spPr>
        <p:txBody>
          <a:bodyPr wrap="none">
            <a:spAutoFit/>
          </a:bodyPr>
          <a:lstStyle/>
          <a:p>
            <a:r>
              <a:rPr lang="en-US" b="1" dirty="0">
                <a:solidFill>
                  <a:srgbClr val="00B0F0"/>
                </a:solidFill>
              </a:rPr>
              <a:t>WHEN , NOT IF</a:t>
            </a:r>
          </a:p>
        </p:txBody>
      </p:sp>
    </p:spTree>
    <p:extLst>
      <p:ext uri="{BB962C8B-B14F-4D97-AF65-F5344CB8AC3E}">
        <p14:creationId xmlns:p14="http://schemas.microsoft.com/office/powerpoint/2010/main" xmlns="" val="738447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20940" cy="548640"/>
          </a:xfrm>
        </p:spPr>
        <p:txBody>
          <a:bodyPr/>
          <a:lstStyle/>
          <a:p>
            <a:r>
              <a:rPr lang="en-US" dirty="0" smtClean="0"/>
              <a:t>Implement Tools</a:t>
            </a:r>
            <a:endParaRPr lang="en-US" dirty="0"/>
          </a:p>
        </p:txBody>
      </p:sp>
      <p:sp>
        <p:nvSpPr>
          <p:cNvPr id="5" name="Content Placeholder 4"/>
          <p:cNvSpPr>
            <a:spLocks noGrp="1"/>
          </p:cNvSpPr>
          <p:nvPr>
            <p:ph idx="1"/>
          </p:nvPr>
        </p:nvSpPr>
        <p:spPr/>
        <p:txBody>
          <a:bodyPr>
            <a:normAutofit fontScale="92500"/>
          </a:bodyPr>
          <a:lstStyle/>
          <a:p>
            <a:r>
              <a:rPr lang="en-US" sz="2600" dirty="0"/>
              <a:t>In order to fight the Cyber-War and be in compliance with State and Federal laws, </a:t>
            </a:r>
            <a:r>
              <a:rPr lang="en-US" sz="2600" dirty="0" smtClean="0"/>
              <a:t>we must </a:t>
            </a:r>
            <a:r>
              <a:rPr lang="en-US" sz="2600" dirty="0"/>
              <a:t>implement the CyberSecurity </a:t>
            </a:r>
            <a:r>
              <a:rPr lang="en-US" sz="2600" dirty="0" smtClean="0"/>
              <a:t>policies </a:t>
            </a:r>
            <a:r>
              <a:rPr lang="en-US" sz="2600" dirty="0"/>
              <a:t>in line with state and federal laws, identify and mitigate risks while implementing software and/or equipment designed to:</a:t>
            </a:r>
          </a:p>
          <a:p>
            <a:pPr lvl="3"/>
            <a:r>
              <a:rPr lang="en-US" sz="2600" b="1" dirty="0"/>
              <a:t>Detect and Stop</a:t>
            </a:r>
          </a:p>
          <a:p>
            <a:pPr lvl="3"/>
            <a:r>
              <a:rPr lang="en-US" sz="2600" b="1" dirty="0"/>
              <a:t>Expose the </a:t>
            </a:r>
            <a:r>
              <a:rPr lang="en-US" sz="2600" b="1" dirty="0" smtClean="0"/>
              <a:t>Cyber-Attack </a:t>
            </a:r>
            <a:r>
              <a:rPr lang="en-US" sz="2600" b="1" dirty="0"/>
              <a:t>L</a:t>
            </a:r>
            <a:r>
              <a:rPr lang="en-US" sz="2600" b="1" dirty="0" smtClean="0"/>
              <a:t>ife </a:t>
            </a:r>
            <a:r>
              <a:rPr lang="en-US" sz="2600" b="1" dirty="0"/>
              <a:t>C</a:t>
            </a:r>
            <a:r>
              <a:rPr lang="en-US" sz="2600" b="1" dirty="0" smtClean="0"/>
              <a:t>ycle</a:t>
            </a:r>
            <a:endParaRPr lang="en-US" sz="2600" b="1" dirty="0"/>
          </a:p>
          <a:p>
            <a:pPr lvl="3"/>
            <a:r>
              <a:rPr lang="en-US" sz="2600" b="1" dirty="0"/>
              <a:t>Report </a:t>
            </a:r>
            <a:r>
              <a:rPr lang="en-US" sz="2600" b="1" dirty="0" smtClean="0"/>
              <a:t>Cyber-Attack</a:t>
            </a:r>
            <a:endParaRPr lang="en-US" sz="2600" b="1" dirty="0"/>
          </a:p>
          <a:p>
            <a:pPr lvl="3"/>
            <a:r>
              <a:rPr lang="en-US" sz="2600" b="1" dirty="0"/>
              <a:t>Produce </a:t>
            </a:r>
            <a:r>
              <a:rPr lang="en-US" sz="2600" b="1" dirty="0" smtClean="0"/>
              <a:t>Forensic </a:t>
            </a:r>
            <a:r>
              <a:rPr lang="en-US" sz="2600" b="1" dirty="0"/>
              <a:t>A</a:t>
            </a:r>
            <a:r>
              <a:rPr lang="en-US" sz="2600" b="1" dirty="0" smtClean="0"/>
              <a:t>ttack </a:t>
            </a:r>
            <a:r>
              <a:rPr lang="en-US" sz="2600" b="1" dirty="0"/>
              <a:t>D</a:t>
            </a:r>
            <a:r>
              <a:rPr lang="en-US" sz="2600" b="1" dirty="0" smtClean="0"/>
              <a:t>etails</a:t>
            </a:r>
            <a:endParaRPr lang="en-US" sz="2600" b="1" dirty="0"/>
          </a:p>
          <a:p>
            <a:endParaRPr lang="en-US" dirty="0"/>
          </a:p>
        </p:txBody>
      </p:sp>
      <p:pic>
        <p:nvPicPr>
          <p:cNvPr id="6" name="Picture 5"/>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72916" y="5029200"/>
            <a:ext cx="4094284" cy="1133475"/>
          </a:xfrm>
          <a:prstGeom prst="rect">
            <a:avLst/>
          </a:prstGeom>
        </p:spPr>
      </p:pic>
      <p:sp>
        <p:nvSpPr>
          <p:cNvPr id="3" name="Rectangle 2"/>
          <p:cNvSpPr/>
          <p:nvPr/>
        </p:nvSpPr>
        <p:spPr>
          <a:xfrm>
            <a:off x="227039" y="152400"/>
            <a:ext cx="1610890" cy="369332"/>
          </a:xfrm>
          <a:prstGeom prst="rect">
            <a:avLst/>
          </a:prstGeom>
        </p:spPr>
        <p:txBody>
          <a:bodyPr wrap="none">
            <a:spAutoFit/>
          </a:bodyPr>
          <a:lstStyle/>
          <a:p>
            <a:r>
              <a:rPr lang="en-US" b="1" dirty="0">
                <a:solidFill>
                  <a:srgbClr val="00B0F0"/>
                </a:solidFill>
              </a:rPr>
              <a:t>WHEN , NOT IF</a:t>
            </a:r>
          </a:p>
        </p:txBody>
      </p:sp>
    </p:spTree>
    <p:extLst>
      <p:ext uri="{BB962C8B-B14F-4D97-AF65-F5344CB8AC3E}">
        <p14:creationId xmlns:p14="http://schemas.microsoft.com/office/powerpoint/2010/main" xmlns="" val="3108619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41960"/>
            <a:ext cx="7520940" cy="548640"/>
          </a:xfrm>
        </p:spPr>
        <p:txBody>
          <a:bodyPr/>
          <a:lstStyle/>
          <a:p>
            <a:r>
              <a:rPr lang="en-US" smtClean="0"/>
              <a:t>Celebrate Cyber Security month October </a:t>
            </a:r>
            <a:endParaRPr lang="en-US" dirty="0"/>
          </a:p>
        </p:txBody>
      </p:sp>
      <p:sp>
        <p:nvSpPr>
          <p:cNvPr id="5" name="Content Placeholder 4"/>
          <p:cNvSpPr>
            <a:spLocks noGrp="1"/>
          </p:cNvSpPr>
          <p:nvPr>
            <p:ph idx="1"/>
          </p:nvPr>
        </p:nvSpPr>
        <p:spPr/>
        <p:txBody>
          <a:bodyPr/>
          <a:lstStyle/>
          <a:p>
            <a:endParaRPr lang="en-US" dirty="0"/>
          </a:p>
        </p:txBody>
      </p:sp>
      <p:pic>
        <p:nvPicPr>
          <p:cNvPr id="6146" name="Picture 2" descr="C:\Users\gayle.guilford\Downloads\ncsam_post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990600"/>
            <a:ext cx="7696201"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52400" y="76200"/>
            <a:ext cx="1610890" cy="369332"/>
          </a:xfrm>
          <a:prstGeom prst="rect">
            <a:avLst/>
          </a:prstGeom>
        </p:spPr>
        <p:txBody>
          <a:bodyPr wrap="none">
            <a:spAutoFit/>
          </a:bodyPr>
          <a:lstStyle/>
          <a:p>
            <a:r>
              <a:rPr lang="en-US" b="1" dirty="0">
                <a:solidFill>
                  <a:srgbClr val="00B0F0"/>
                </a:solidFill>
              </a:rPr>
              <a:t>WHEN , NOT IF</a:t>
            </a:r>
          </a:p>
        </p:txBody>
      </p:sp>
    </p:spTree>
    <p:extLst>
      <p:ext uri="{BB962C8B-B14F-4D97-AF65-F5344CB8AC3E}">
        <p14:creationId xmlns:p14="http://schemas.microsoft.com/office/powerpoint/2010/main" xmlns="" val="72111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NOT IF</a:t>
            </a:r>
            <a:endParaRPr lang="en-US" dirty="0"/>
          </a:p>
        </p:txBody>
      </p:sp>
      <p:sp>
        <p:nvSpPr>
          <p:cNvPr id="3" name="Text Placeholder 2"/>
          <p:cNvSpPr>
            <a:spLocks noGrp="1"/>
          </p:cNvSpPr>
          <p:nvPr>
            <p:ph type="body" idx="1"/>
          </p:nvPr>
        </p:nvSpPr>
        <p:spPr/>
        <p:txBody>
          <a:bodyPr/>
          <a:lstStyle/>
          <a:p>
            <a:endParaRPr lang="en-US" b="1" i="1" dirty="0">
              <a:latin typeface="+mj-lt"/>
            </a:endParaRPr>
          </a:p>
        </p:txBody>
      </p:sp>
      <p:pic>
        <p:nvPicPr>
          <p:cNvPr id="4" name="Picture 3" descr="https://encrypted-tbn3.gstatic.com/images?q=tbn:ANd9GcTgNyWQ_gQIw8340h2oJaYaaurmhF0dNK6RRcB1sb7tD9x9CnQW6A">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276600"/>
            <a:ext cx="3429000" cy="19281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64735" y="457200"/>
            <a:ext cx="4198842" cy="2523768"/>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Ever Changing Digital Environment</a:t>
            </a:r>
          </a:p>
          <a:p>
            <a:pPr marL="285750" indent="-285750">
              <a:buFont typeface="Arial" panose="020B0604020202020204" pitchFamily="34" charset="0"/>
              <a:buChar char="•"/>
            </a:pPr>
            <a:r>
              <a:rPr lang="en-US" sz="2000" b="1" dirty="0" smtClean="0"/>
              <a:t>More Sophisticated Attacks</a:t>
            </a:r>
          </a:p>
          <a:p>
            <a:pPr marL="285750" indent="-285750">
              <a:buFont typeface="Arial" panose="020B0604020202020204" pitchFamily="34" charset="0"/>
              <a:buChar char="•"/>
            </a:pPr>
            <a:r>
              <a:rPr lang="en-US" sz="2000" b="1" dirty="0" smtClean="0"/>
              <a:t>More Technology Vulnerabilities</a:t>
            </a:r>
          </a:p>
          <a:p>
            <a:pPr marL="285750" indent="-285750">
              <a:buFont typeface="Arial" panose="020B0604020202020204" pitchFamily="34" charset="0"/>
              <a:buChar char="•"/>
            </a:pPr>
            <a:r>
              <a:rPr lang="en-US" sz="2000" b="1" dirty="0" smtClean="0"/>
              <a:t>Human Element</a:t>
            </a:r>
          </a:p>
          <a:p>
            <a:pPr marL="285750" indent="-285750">
              <a:buFont typeface="Arial" panose="020B0604020202020204" pitchFamily="34" charset="0"/>
              <a:buChar char="•"/>
            </a:pPr>
            <a:r>
              <a:rPr lang="en-US" sz="2000" b="1" dirty="0" smtClean="0">
                <a:solidFill>
                  <a:srgbClr val="92D050"/>
                </a:solidFill>
              </a:rPr>
              <a:t>Policy (Policies)</a:t>
            </a:r>
            <a:r>
              <a:rPr lang="en-US" sz="2000" b="1" dirty="0" smtClean="0"/>
              <a:t> and Practices</a:t>
            </a:r>
          </a:p>
          <a:p>
            <a:pPr marL="285750" indent="-285750">
              <a:buFont typeface="Arial" panose="020B0604020202020204" pitchFamily="34" charset="0"/>
              <a:buChar char="•"/>
            </a:pPr>
            <a:r>
              <a:rPr lang="en-US" sz="2000" b="1" dirty="0" smtClean="0"/>
              <a:t>Trained Technical Staff</a:t>
            </a:r>
          </a:p>
          <a:p>
            <a:pPr marL="285750" indent="-285750">
              <a:buFont typeface="Arial" panose="020B0604020202020204" pitchFamily="34" charset="0"/>
              <a:buChar char="•"/>
            </a:pPr>
            <a:r>
              <a:rPr lang="en-US" sz="2000" b="1" dirty="0" smtClean="0"/>
              <a:t>Budget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329376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Federal and State Requirements</a:t>
            </a:r>
            <a:endParaRPr lang="en-US" dirty="0"/>
          </a:p>
        </p:txBody>
      </p:sp>
      <p:sp>
        <p:nvSpPr>
          <p:cNvPr id="5" name="Text Placeholder 4"/>
          <p:cNvSpPr>
            <a:spLocks noGrp="1"/>
          </p:cNvSpPr>
          <p:nvPr>
            <p:ph type="body" idx="1"/>
          </p:nvPr>
        </p:nvSpPr>
        <p:spPr/>
        <p:txBody>
          <a:bodyPr/>
          <a:lstStyle/>
          <a:p>
            <a:r>
              <a:rPr lang="en-US" dirty="0" smtClean="0"/>
              <a:t>When Not, If</a:t>
            </a:r>
            <a:endParaRPr lang="en-US" dirty="0"/>
          </a:p>
        </p:txBody>
      </p:sp>
      <p:pic>
        <p:nvPicPr>
          <p:cNvPr id="9" name="Picture 2" descr="http://www.esrmo.scio.nc.gov/cybersecurity/library/images/safeguardDat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3429000"/>
            <a:ext cx="396240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6261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19200"/>
            <a:ext cx="7543800" cy="3785652"/>
          </a:xfrm>
          <a:prstGeom prst="rect">
            <a:avLst/>
          </a:prstGeom>
        </p:spPr>
        <p:txBody>
          <a:bodyPr wrap="square">
            <a:spAutoFit/>
          </a:bodyPr>
          <a:lstStyle/>
          <a:p>
            <a:pPr marL="742950" lvl="1" indent="-285750">
              <a:buFont typeface="Arial" panose="020B0604020202020204" pitchFamily="34" charset="0"/>
              <a:buChar char="•"/>
            </a:pPr>
            <a:r>
              <a:rPr lang="en-US" sz="1600" b="1" dirty="0">
                <a:solidFill>
                  <a:schemeClr val="accent2"/>
                </a:solidFill>
              </a:rPr>
              <a:t>PCI </a:t>
            </a:r>
            <a:r>
              <a:rPr lang="en-US" sz="1600" b="1" dirty="0" smtClean="0">
                <a:solidFill>
                  <a:schemeClr val="accent2"/>
                </a:solidFill>
              </a:rPr>
              <a:t>DSS and PII  </a:t>
            </a:r>
            <a:r>
              <a:rPr lang="en-US" sz="1600" dirty="0" smtClean="0"/>
              <a:t>- restrictions and guidelines </a:t>
            </a:r>
            <a:endParaRPr lang="en-US" sz="1600" dirty="0"/>
          </a:p>
          <a:p>
            <a:pPr marL="742950" lvl="1" indent="-285750">
              <a:buFont typeface="Arial" panose="020B0604020202020204" pitchFamily="34" charset="0"/>
              <a:buChar char="•"/>
            </a:pPr>
            <a:r>
              <a:rPr lang="en-US" sz="1600" b="1" dirty="0">
                <a:solidFill>
                  <a:schemeClr val="accent2"/>
                </a:solidFill>
              </a:rPr>
              <a:t>In February 2013, </a:t>
            </a:r>
            <a:r>
              <a:rPr lang="en-US" sz="1600" dirty="0"/>
              <a:t>President Obama issued Executive Order 13636 “Improving Critical Infrastructure Cybersecurity”</a:t>
            </a:r>
          </a:p>
          <a:p>
            <a:pPr marL="742950" lvl="1" indent="-285750">
              <a:buFont typeface="Arial" panose="020B0604020202020204" pitchFamily="34" charset="0"/>
              <a:buChar char="•"/>
            </a:pPr>
            <a:r>
              <a:rPr lang="en-US" sz="1600" b="1" dirty="0">
                <a:solidFill>
                  <a:schemeClr val="accent2"/>
                </a:solidFill>
              </a:rPr>
              <a:t>NIST </a:t>
            </a:r>
            <a:r>
              <a:rPr lang="en-US" sz="1600" dirty="0"/>
              <a:t>-  Commerce Department's National Institute of Standards and Technology  framework guidelines provides the description of what's needed for a comprehensive cybersecurity </a:t>
            </a:r>
            <a:r>
              <a:rPr lang="en-US" sz="1600" dirty="0" smtClean="0"/>
              <a:t>program</a:t>
            </a:r>
          </a:p>
          <a:p>
            <a:pPr marL="742950" lvl="1" indent="-285750">
              <a:buFont typeface="Arial" panose="020B0604020202020204" pitchFamily="34" charset="0"/>
              <a:buChar char="•"/>
            </a:pPr>
            <a:r>
              <a:rPr lang="en-US" sz="1600" b="1" dirty="0">
                <a:solidFill>
                  <a:schemeClr val="accent2"/>
                </a:solidFill>
              </a:rPr>
              <a:t>CJIS </a:t>
            </a:r>
            <a:r>
              <a:rPr lang="en-US" sz="1600" dirty="0"/>
              <a:t>– data security protection for </a:t>
            </a:r>
            <a:r>
              <a:rPr lang="en-US" sz="1600" dirty="0" smtClean="0"/>
              <a:t>CJI (</a:t>
            </a:r>
            <a:r>
              <a:rPr lang="en-US" sz="1600" dirty="0" smtClean="0">
                <a:solidFill>
                  <a:srgbClr val="92D050"/>
                </a:solidFill>
              </a:rPr>
              <a:t>add CJIS if necessary</a:t>
            </a:r>
            <a:r>
              <a:rPr lang="en-US" sz="1600" dirty="0" smtClean="0"/>
              <a:t>)</a:t>
            </a:r>
          </a:p>
          <a:p>
            <a:pPr marL="742950" lvl="1" indent="-285750">
              <a:buFont typeface="Arial" panose="020B0604020202020204" pitchFamily="34" charset="0"/>
              <a:buChar char="•"/>
            </a:pPr>
            <a:r>
              <a:rPr lang="en-US" sz="1600" b="1" dirty="0" err="1" smtClean="0">
                <a:solidFill>
                  <a:schemeClr val="accent2"/>
                </a:solidFill>
              </a:rPr>
              <a:t>Md</a:t>
            </a:r>
            <a:r>
              <a:rPr lang="en-US" sz="1600" b="1" dirty="0" smtClean="0">
                <a:solidFill>
                  <a:schemeClr val="accent2"/>
                </a:solidFill>
              </a:rPr>
              <a:t> 304 </a:t>
            </a:r>
            <a:r>
              <a:rPr lang="en-US" sz="1600" b="1" dirty="0">
                <a:solidFill>
                  <a:schemeClr val="accent2"/>
                </a:solidFill>
              </a:rPr>
              <a:t>Governmental Procedures </a:t>
            </a:r>
            <a:r>
              <a:rPr lang="en-US" sz="1600" dirty="0"/>
              <a:t>– Security and Protection of Information Requiring State and local government units, when destroying records of an individual that contain personal information of the individual, to take reasonable steps to protect against unauthorized access to or use of the personal information under specified circumstances; requiring a government unit that collects specified personal information of an individual to implement and maintain specified security procedures and practices; etc. Synopsis of Laws Enacted 127 Chapter No. EFFECTIVE JULY 1, </a:t>
            </a:r>
            <a:r>
              <a:rPr lang="en-US" sz="1600" dirty="0" smtClean="0"/>
              <a:t>2014</a:t>
            </a:r>
            <a:endParaRPr lang="en-US" sz="1600" dirty="0"/>
          </a:p>
        </p:txBody>
      </p:sp>
      <p:pic>
        <p:nvPicPr>
          <p:cNvPr id="5" name="Picture 4"/>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81462" y="5105400"/>
            <a:ext cx="4094284" cy="1133475"/>
          </a:xfrm>
          <a:prstGeom prst="rect">
            <a:avLst/>
          </a:prstGeom>
        </p:spPr>
      </p:pic>
      <p:sp>
        <p:nvSpPr>
          <p:cNvPr id="6" name="Rectangle 5"/>
          <p:cNvSpPr/>
          <p:nvPr/>
        </p:nvSpPr>
        <p:spPr>
          <a:xfrm>
            <a:off x="325452" y="565666"/>
            <a:ext cx="3334182" cy="369332"/>
          </a:xfrm>
          <a:prstGeom prst="rect">
            <a:avLst/>
          </a:prstGeom>
        </p:spPr>
        <p:txBody>
          <a:bodyPr wrap="none">
            <a:spAutoFit/>
          </a:bodyPr>
          <a:lstStyle/>
          <a:p>
            <a:r>
              <a:rPr lang="en-US" b="1" dirty="0" smtClean="0"/>
              <a:t>Federal </a:t>
            </a:r>
            <a:r>
              <a:rPr lang="en-US" b="1" dirty="0"/>
              <a:t>and State Requirements</a:t>
            </a:r>
          </a:p>
        </p:txBody>
      </p:sp>
      <p:sp>
        <p:nvSpPr>
          <p:cNvPr id="7" name="Rectangle 6"/>
          <p:cNvSpPr/>
          <p:nvPr/>
        </p:nvSpPr>
        <p:spPr>
          <a:xfrm>
            <a:off x="325452" y="152400"/>
            <a:ext cx="1610890" cy="369332"/>
          </a:xfrm>
          <a:prstGeom prst="rect">
            <a:avLst/>
          </a:prstGeom>
        </p:spPr>
        <p:txBody>
          <a:bodyPr wrap="none">
            <a:spAutoFit/>
          </a:bodyPr>
          <a:lstStyle/>
          <a:p>
            <a:r>
              <a:rPr lang="en-US" b="1" dirty="0">
                <a:solidFill>
                  <a:srgbClr val="00B0F0"/>
                </a:solidFill>
              </a:rPr>
              <a:t>WHEN , NOT IF</a:t>
            </a:r>
          </a:p>
        </p:txBody>
      </p:sp>
    </p:spTree>
    <p:extLst>
      <p:ext uri="{BB962C8B-B14F-4D97-AF65-F5344CB8AC3E}">
        <p14:creationId xmlns:p14="http://schemas.microsoft.com/office/powerpoint/2010/main" xmlns="" val="826617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8160"/>
            <a:ext cx="7520940" cy="548640"/>
          </a:xfrm>
        </p:spPr>
        <p:txBody>
          <a:bodyPr/>
          <a:lstStyle/>
          <a:p>
            <a:r>
              <a:rPr lang="en-US" sz="2000" dirty="0" smtClean="0"/>
              <a:t>Concerns!</a:t>
            </a:r>
            <a:endParaRPr lang="en-US" sz="2000" dirty="0"/>
          </a:p>
        </p:txBody>
      </p:sp>
      <p:sp>
        <p:nvSpPr>
          <p:cNvPr id="13" name="Content Placeholder 12"/>
          <p:cNvSpPr>
            <a:spLocks noGrp="1"/>
          </p:cNvSpPr>
          <p:nvPr>
            <p:ph sz="quarter" idx="4"/>
          </p:nvPr>
        </p:nvSpPr>
        <p:spPr>
          <a:xfrm>
            <a:off x="4953000" y="2438400"/>
            <a:ext cx="3200400" cy="3108960"/>
          </a:xfrm>
        </p:spPr>
        <p:txBody>
          <a:bodyPr>
            <a:normAutofit fontScale="55000" lnSpcReduction="20000"/>
          </a:bodyPr>
          <a:lstStyle/>
          <a:p>
            <a:r>
              <a:rPr lang="en-US" b="0" dirty="0"/>
              <a:t>The Ponemon Institute published “2015 Cost of Data Breach Study” in May 2015.  The study stated </a:t>
            </a:r>
            <a:r>
              <a:rPr lang="en-US" dirty="0"/>
              <a:t>“The cost </a:t>
            </a:r>
            <a:r>
              <a:rPr lang="en-US" dirty="0" smtClean="0"/>
              <a:t>of (a) or (data breaches) </a:t>
            </a:r>
            <a:r>
              <a:rPr lang="en-US" dirty="0"/>
              <a:t>data breach varies by industry. The average global cost </a:t>
            </a:r>
            <a:r>
              <a:rPr lang="en-US" dirty="0" smtClean="0"/>
              <a:t>of (a) </a:t>
            </a:r>
            <a:r>
              <a:rPr lang="en-US" dirty="0"/>
              <a:t>data breach per lost or stolen record is $154. However, if a healthcare organization has a breach the average cost could be as high as $363 and in education the average cost could be as high as $300. The lowest cost per lost or stolen record is</a:t>
            </a:r>
            <a:r>
              <a:rPr lang="en-US" dirty="0">
                <a:solidFill>
                  <a:srgbClr val="92D050"/>
                </a:solidFill>
              </a:rPr>
              <a:t> </a:t>
            </a:r>
            <a:r>
              <a:rPr lang="en-US" dirty="0"/>
              <a:t>in transportation ($121) and public sector ($68). The retail industry’s average cost increased dramatically from $105 last year to $165 in this year’s study.”</a:t>
            </a:r>
          </a:p>
        </p:txBody>
      </p:sp>
      <p:sp>
        <p:nvSpPr>
          <p:cNvPr id="14" name="Content Placeholder 13"/>
          <p:cNvSpPr>
            <a:spLocks noGrp="1"/>
          </p:cNvSpPr>
          <p:nvPr>
            <p:ph sz="half" idx="2"/>
          </p:nvPr>
        </p:nvSpPr>
        <p:spPr>
          <a:xfrm>
            <a:off x="391197" y="2819400"/>
            <a:ext cx="3200400" cy="1384995"/>
          </a:xfrm>
          <a:prstGeom prst="rect">
            <a:avLst/>
          </a:prstGeom>
        </p:spPr>
        <p:txBody>
          <a:bodyPr>
            <a:spAutoFit/>
          </a:bodyPr>
          <a:lstStyle/>
          <a:p>
            <a:r>
              <a:rPr lang="en-US" sz="1400" b="0" dirty="0" smtClean="0"/>
              <a:t>Symantec April 2015 Volume 20 Report -2015 Internet Security Threat Report  Government reports </a:t>
            </a:r>
            <a:r>
              <a:rPr lang="en-US" sz="1400" dirty="0" smtClean="0"/>
              <a:t>“a 183 percent increase in DNS amplification attacks between January and August 2014”.</a:t>
            </a:r>
            <a:endParaRPr lang="en-US" sz="1400" dirty="0"/>
          </a:p>
        </p:txBody>
      </p:sp>
      <p:pic>
        <p:nvPicPr>
          <p:cNvPr id="3081" name="Picture 9" descr="C:\Users\gayle.guilford\AppData\Local\Microsoft\Windows\Temporary Internet Files\Content.IE5\4Y51CMXA\ddo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066800"/>
            <a:ext cx="1828800" cy="12954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50264" y="2256583"/>
            <a:ext cx="3677995" cy="369332"/>
          </a:xfrm>
          <a:prstGeom prst="rect">
            <a:avLst/>
          </a:prstGeom>
          <a:noFill/>
        </p:spPr>
        <p:txBody>
          <a:bodyPr wrap="none" rtlCol="0">
            <a:spAutoFit/>
          </a:bodyPr>
          <a:lstStyle/>
          <a:p>
            <a:r>
              <a:rPr lang="en-US" b="1" dirty="0" smtClean="0">
                <a:solidFill>
                  <a:schemeClr val="accent2">
                    <a:lumMod val="75000"/>
                  </a:schemeClr>
                </a:solidFill>
              </a:rPr>
              <a:t>Distributed Denial of Service </a:t>
            </a:r>
            <a:r>
              <a:rPr lang="en-US" dirty="0" smtClean="0"/>
              <a:t>- DDoS</a:t>
            </a:r>
            <a:endParaRPr lang="en-US" dirty="0"/>
          </a:p>
        </p:txBody>
      </p:sp>
      <p:pic>
        <p:nvPicPr>
          <p:cNvPr id="3083" name="Picture 11" descr="C:\Users\gayle.guilford\AppData\Local\Microsoft\Windows\Temporary Internet Files\Content.IE5\R3C9E2RD\dollar-sign-ic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925417"/>
            <a:ext cx="1955800" cy="157816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5"/>
          <p:cNvPicPr/>
          <p:nvPr/>
        </p:nvPicPr>
        <p:blipFill>
          <a:blip r:embed="rId4" cstate="print">
            <a:duotone>
              <a:prstClr val="black"/>
              <a:schemeClr val="accent2">
                <a:tint val="45000"/>
                <a:satMod val="400000"/>
              </a:schemeClr>
            </a:duotone>
            <a:extLst>
              <a:ext uri="{BEBA8EAE-BF5A-486C-A8C5-ECC9F3942E4B}">
                <a14:imgProps xmlns:a14="http://schemas.microsoft.com/office/drawing/2010/main" xmlns="">
                  <a14:imgLayer r:embed="rId5">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72916" y="5029200"/>
            <a:ext cx="4094284" cy="1133475"/>
          </a:xfrm>
          <a:prstGeom prst="rect">
            <a:avLst/>
          </a:prstGeom>
        </p:spPr>
      </p:pic>
      <p:sp>
        <p:nvSpPr>
          <p:cNvPr id="3" name="Rectangle 2"/>
          <p:cNvSpPr/>
          <p:nvPr/>
        </p:nvSpPr>
        <p:spPr>
          <a:xfrm>
            <a:off x="209948" y="76200"/>
            <a:ext cx="1610890" cy="369332"/>
          </a:xfrm>
          <a:prstGeom prst="rect">
            <a:avLst/>
          </a:prstGeom>
        </p:spPr>
        <p:txBody>
          <a:bodyPr wrap="none">
            <a:spAutoFit/>
          </a:bodyPr>
          <a:lstStyle/>
          <a:p>
            <a:r>
              <a:rPr lang="en-US" b="1" dirty="0">
                <a:solidFill>
                  <a:srgbClr val="00B0F0"/>
                </a:solidFill>
              </a:rPr>
              <a:t>WHEN , NOT IF</a:t>
            </a:r>
          </a:p>
        </p:txBody>
      </p:sp>
    </p:spTree>
    <p:extLst>
      <p:ext uri="{BB962C8B-B14F-4D97-AF65-F5344CB8AC3E}">
        <p14:creationId xmlns:p14="http://schemas.microsoft.com/office/powerpoint/2010/main" xmlns="" val="3706060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548640"/>
          </a:xfrm>
        </p:spPr>
        <p:txBody>
          <a:bodyPr/>
          <a:lstStyle/>
          <a:p>
            <a:r>
              <a:rPr lang="en-US" sz="2000" dirty="0" smtClean="0"/>
              <a:t>Concerns</a:t>
            </a:r>
            <a:r>
              <a:rPr lang="en-US" sz="2000" dirty="0"/>
              <a:t>!</a:t>
            </a:r>
          </a:p>
        </p:txBody>
      </p:sp>
      <p:sp>
        <p:nvSpPr>
          <p:cNvPr id="3" name="Content Placeholder 2"/>
          <p:cNvSpPr>
            <a:spLocks noGrp="1"/>
          </p:cNvSpPr>
          <p:nvPr>
            <p:ph idx="1"/>
          </p:nvPr>
        </p:nvSpPr>
        <p:spPr/>
        <p:txBody>
          <a:bodyPr/>
          <a:lstStyle/>
          <a:p>
            <a:r>
              <a:rPr lang="en-US" dirty="0" smtClean="0"/>
              <a:t>New Ransomware </a:t>
            </a:r>
          </a:p>
          <a:p>
            <a:r>
              <a:rPr lang="en-US" dirty="0"/>
              <a:t> </a:t>
            </a:r>
            <a:r>
              <a:rPr lang="en-US" dirty="0" smtClean="0"/>
              <a:t>   As reported by CBS news on April 11, 2016 – “</a:t>
            </a:r>
            <a:r>
              <a:rPr lang="en-US" b="0" dirty="0"/>
              <a:t> An unusual strain of virus-like hacker software that exploits computer server vulnerabilities -- without requiring human interaction -- is a leading example of a </a:t>
            </a:r>
            <a:r>
              <a:rPr lang="en-US" b="0" dirty="0">
                <a:hlinkClick r:id="rId2"/>
              </a:rPr>
              <a:t>new generation of "ransomware,"</a:t>
            </a:r>
            <a:r>
              <a:rPr lang="en-US" b="0" dirty="0"/>
              <a:t> according to a new report by Cisco Systems Inc</a:t>
            </a:r>
            <a:r>
              <a:rPr lang="en-US" b="0" dirty="0" smtClean="0"/>
              <a:t>.</a:t>
            </a:r>
          </a:p>
          <a:p>
            <a:pPr lvl="2">
              <a:buFont typeface="Arial" panose="020B0604020202020204" pitchFamily="34" charset="0"/>
              <a:buChar char="•"/>
            </a:pPr>
            <a:r>
              <a:rPr lang="en-US" dirty="0"/>
              <a:t>Hackers use such software to target large-scale networks and hold data hostage in exchange for bigger payments</a:t>
            </a:r>
            <a:r>
              <a:rPr lang="en-US" dirty="0" smtClean="0"/>
              <a:t>.</a:t>
            </a:r>
          </a:p>
          <a:p>
            <a:pPr lvl="2">
              <a:buFont typeface="Arial" panose="020B0604020202020204" pitchFamily="34" charset="0"/>
              <a:buChar char="•"/>
            </a:pPr>
            <a:r>
              <a:rPr lang="en-US" dirty="0"/>
              <a:t>Last year's 2,453 reports of ransomware hackings to the FBI totaled a reported loss of $24.1 million, making up nearly one-third of the complaints over the past decade. They also represented 41 percent of the $57.6 million in reported losses since 2005. Such losses are significantly higher than any paid ransoms because companies routinely include remediation costs, lost productivity, legal fees and sometimes even the price of lost data in their estimates.</a:t>
            </a:r>
          </a:p>
        </p:txBody>
      </p:sp>
      <p:pic>
        <p:nvPicPr>
          <p:cNvPr id="4" name="Picture 2" descr="http://www.webroot.com/blog/wp-content/uploads/bfi_thumb/ransom-e1459460904825-mor80tx5rh3q143et9nkvr78xh1xyst4q2tzmoahz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228600"/>
            <a:ext cx="22098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p:nvPr/>
        </p:nvPicPr>
        <p:blipFill>
          <a:blip r:embed="rId4" cstate="print">
            <a:duotone>
              <a:prstClr val="black"/>
              <a:schemeClr val="accent2">
                <a:tint val="45000"/>
                <a:satMod val="400000"/>
              </a:schemeClr>
            </a:duotone>
            <a:extLst>
              <a:ext uri="{BEBA8EAE-BF5A-486C-A8C5-ECC9F3942E4B}">
                <a14:imgProps xmlns:a14="http://schemas.microsoft.com/office/drawing/2010/main" xmlns="">
                  <a14:imgLayer r:embed="rId5">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72916" y="5105400"/>
            <a:ext cx="4094284" cy="1133475"/>
          </a:xfrm>
          <a:prstGeom prst="rect">
            <a:avLst/>
          </a:prstGeom>
        </p:spPr>
      </p:pic>
      <p:sp>
        <p:nvSpPr>
          <p:cNvPr id="6" name="Rectangle 5"/>
          <p:cNvSpPr/>
          <p:nvPr/>
        </p:nvSpPr>
        <p:spPr>
          <a:xfrm>
            <a:off x="172916" y="152400"/>
            <a:ext cx="1610890" cy="369332"/>
          </a:xfrm>
          <a:prstGeom prst="rect">
            <a:avLst/>
          </a:prstGeom>
        </p:spPr>
        <p:txBody>
          <a:bodyPr wrap="none">
            <a:spAutoFit/>
          </a:bodyPr>
          <a:lstStyle/>
          <a:p>
            <a:r>
              <a:rPr lang="en-US" b="1" dirty="0">
                <a:solidFill>
                  <a:srgbClr val="00B0F0"/>
                </a:solidFill>
              </a:rPr>
              <a:t>WHEN , NOT IF</a:t>
            </a:r>
          </a:p>
        </p:txBody>
      </p:sp>
    </p:spTree>
    <p:extLst>
      <p:ext uri="{BB962C8B-B14F-4D97-AF65-F5344CB8AC3E}">
        <p14:creationId xmlns:p14="http://schemas.microsoft.com/office/powerpoint/2010/main" xmlns="" val="2718124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srmo.scio.nc.gov/cybersecurity/library/images/safeguardDat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1200" y="3479563"/>
            <a:ext cx="2905125"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72916" y="5029200"/>
            <a:ext cx="4094284" cy="1133475"/>
          </a:xfrm>
          <a:prstGeom prst="rect">
            <a:avLst/>
          </a:prstGeom>
        </p:spPr>
      </p:pic>
      <p:sp>
        <p:nvSpPr>
          <p:cNvPr id="4" name="TextBox 3"/>
          <p:cNvSpPr txBox="1"/>
          <p:nvPr/>
        </p:nvSpPr>
        <p:spPr>
          <a:xfrm>
            <a:off x="838200" y="819090"/>
            <a:ext cx="1271502" cy="400110"/>
          </a:xfrm>
          <a:prstGeom prst="rect">
            <a:avLst/>
          </a:prstGeom>
          <a:noFill/>
        </p:spPr>
        <p:txBody>
          <a:bodyPr wrap="none" rtlCol="0">
            <a:spAutoFit/>
          </a:bodyPr>
          <a:lstStyle/>
          <a:p>
            <a:r>
              <a:rPr lang="en-US" sz="2000" b="1" dirty="0" smtClean="0"/>
              <a:t>Concerns</a:t>
            </a:r>
            <a:r>
              <a:rPr lang="en-US" sz="2000" b="1" dirty="0"/>
              <a:t>!</a:t>
            </a:r>
          </a:p>
        </p:txBody>
      </p:sp>
      <p:sp>
        <p:nvSpPr>
          <p:cNvPr id="5" name="TextBox 4"/>
          <p:cNvSpPr txBox="1"/>
          <p:nvPr/>
        </p:nvSpPr>
        <p:spPr>
          <a:xfrm>
            <a:off x="1357554" y="1219200"/>
            <a:ext cx="7328801" cy="2677656"/>
          </a:xfrm>
          <a:prstGeom prst="rect">
            <a:avLst/>
          </a:prstGeom>
          <a:noFill/>
        </p:spPr>
        <p:txBody>
          <a:bodyPr wrap="none" rtlCol="0">
            <a:spAutoFit/>
          </a:bodyPr>
          <a:lstStyle/>
          <a:p>
            <a:pPr marL="285750" indent="-285750">
              <a:buFont typeface="Arial" panose="020B0604020202020204" pitchFamily="34" charset="0"/>
              <a:buChar char="•"/>
            </a:pPr>
            <a:r>
              <a:rPr lang="en-US" sz="2400" b="1" dirty="0" smtClean="0"/>
              <a:t>Insufficient Funding</a:t>
            </a:r>
          </a:p>
          <a:p>
            <a:pPr marL="285750" indent="-285750">
              <a:buFont typeface="Arial" panose="020B0604020202020204" pitchFamily="34" charset="0"/>
              <a:buChar char="•"/>
            </a:pPr>
            <a:r>
              <a:rPr lang="en-US" sz="2400" b="1" dirty="0" smtClean="0"/>
              <a:t>Lack of Resources</a:t>
            </a:r>
          </a:p>
          <a:p>
            <a:pPr marL="285750" indent="-285750">
              <a:buFont typeface="Arial" panose="020B0604020202020204" pitchFamily="34" charset="0"/>
              <a:buChar char="•"/>
            </a:pPr>
            <a:r>
              <a:rPr lang="en-US" sz="2400" b="1" dirty="0" smtClean="0"/>
              <a:t>How to Educate Non IT Staff</a:t>
            </a:r>
          </a:p>
          <a:p>
            <a:pPr marL="285750" indent="-285750">
              <a:buFont typeface="Arial" panose="020B0604020202020204" pitchFamily="34" charset="0"/>
              <a:buChar char="•"/>
            </a:pPr>
            <a:r>
              <a:rPr lang="en-US" sz="2400" b="1" dirty="0" smtClean="0"/>
              <a:t>How to Educate Citizens</a:t>
            </a:r>
          </a:p>
          <a:p>
            <a:pPr marL="285750" indent="-285750">
              <a:buFont typeface="Arial" panose="020B0604020202020204" pitchFamily="34" charset="0"/>
              <a:buChar char="•"/>
            </a:pPr>
            <a:r>
              <a:rPr lang="en-US" sz="2400" b="1" dirty="0" smtClean="0"/>
              <a:t>Lack of Control over </a:t>
            </a:r>
            <a:r>
              <a:rPr lang="en-US" sz="2400" b="1" dirty="0"/>
              <a:t>E</a:t>
            </a:r>
            <a:r>
              <a:rPr lang="en-US" sz="2400" b="1" dirty="0" smtClean="0"/>
              <a:t>xternal Devices</a:t>
            </a:r>
          </a:p>
          <a:p>
            <a:pPr marL="285750" indent="-285750">
              <a:buFont typeface="Arial" panose="020B0604020202020204" pitchFamily="34" charset="0"/>
              <a:buChar char="•"/>
            </a:pPr>
            <a:r>
              <a:rPr lang="en-US" sz="2400" b="1" dirty="0" smtClean="0"/>
              <a:t>Identification of Acceptable and Non-Acceptable Risk</a:t>
            </a:r>
          </a:p>
          <a:p>
            <a:pPr marL="285750" indent="-285750">
              <a:buFont typeface="Arial" panose="020B0604020202020204" pitchFamily="34" charset="0"/>
              <a:buChar char="•"/>
            </a:pPr>
            <a:r>
              <a:rPr lang="en-US" sz="2400" b="1" dirty="0" smtClean="0"/>
              <a:t>Identification of All Assets</a:t>
            </a:r>
            <a:endParaRPr lang="en-US" sz="2400" b="1" dirty="0"/>
          </a:p>
        </p:txBody>
      </p:sp>
      <p:sp>
        <p:nvSpPr>
          <p:cNvPr id="6" name="Rectangle 5"/>
          <p:cNvSpPr/>
          <p:nvPr/>
        </p:nvSpPr>
        <p:spPr>
          <a:xfrm>
            <a:off x="813987" y="152400"/>
            <a:ext cx="1610890" cy="369332"/>
          </a:xfrm>
          <a:prstGeom prst="rect">
            <a:avLst/>
          </a:prstGeom>
        </p:spPr>
        <p:txBody>
          <a:bodyPr wrap="none">
            <a:spAutoFit/>
          </a:bodyPr>
          <a:lstStyle/>
          <a:p>
            <a:r>
              <a:rPr lang="en-US" b="1" dirty="0">
                <a:solidFill>
                  <a:srgbClr val="00B0F0"/>
                </a:solidFill>
              </a:rPr>
              <a:t>WHEN , NOT IF</a:t>
            </a:r>
          </a:p>
        </p:txBody>
      </p:sp>
    </p:spTree>
    <p:extLst>
      <p:ext uri="{BB962C8B-B14F-4D97-AF65-F5344CB8AC3E}">
        <p14:creationId xmlns:p14="http://schemas.microsoft.com/office/powerpoint/2010/main" xmlns="" val="2776058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520940" cy="548640"/>
          </a:xfrm>
        </p:spPr>
        <p:txBody>
          <a:bodyPr/>
          <a:lstStyle/>
          <a:p>
            <a:r>
              <a:rPr lang="en-US" sz="2000" b="1" dirty="0">
                <a:solidFill>
                  <a:srgbClr val="00B0F0"/>
                </a:solidFill>
              </a:rPr>
              <a:t>WHEN , NOT IF</a:t>
            </a:r>
          </a:p>
        </p:txBody>
      </p:sp>
      <p:pic>
        <p:nvPicPr>
          <p:cNvPr id="3" name="Picture 4" descr="https://encrypted-tbn2.gstatic.com/images?q=tbn:ANd9GcRyiunmHT5zqOmufoQZsjNTEzjPkkqwJgKNB6N_EekhWfauUp-9">
            <a:hlinkClick r:id="rId2"/>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1371600" y="1143000"/>
            <a:ext cx="6400800" cy="3581400"/>
          </a:xfrm>
          <a:prstGeom prst="rect">
            <a:avLst/>
          </a:prstGeom>
          <a:noFill/>
          <a:ln>
            <a:noFill/>
          </a:ln>
          <a:effectLst>
            <a:outerShdw blurRad="50800" dist="38100" dir="10800000" algn="r" rotWithShape="0">
              <a:srgbClr val="FF0000">
                <a:alpha val="40000"/>
              </a:srgbClr>
            </a:outerShdw>
          </a:effectLst>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38200" y="5494946"/>
            <a:ext cx="7713394" cy="584775"/>
          </a:xfrm>
          <a:prstGeom prst="rect">
            <a:avLst/>
          </a:prstGeom>
        </p:spPr>
        <p:txBody>
          <a:bodyPr wrap="none">
            <a:spAutoFit/>
          </a:bodyPr>
          <a:lstStyle/>
          <a:p>
            <a:r>
              <a:rPr lang="en-US" sz="3200" b="1" dirty="0" smtClean="0">
                <a:ln w="0">
                  <a:solidFill>
                    <a:schemeClr val="tx1"/>
                  </a:solidFill>
                </a:ln>
                <a:solidFill>
                  <a:srgbClr val="002060"/>
                </a:solidFill>
                <a:effectLst>
                  <a:outerShdw blurRad="50800" dist="50800" dir="5400000" algn="ctr" rotWithShape="0">
                    <a:srgbClr val="00B050"/>
                  </a:outerShdw>
                </a:effectLst>
              </a:rPr>
              <a:t>Cyber Security Is Our Shared Responsibility </a:t>
            </a:r>
            <a:endParaRPr lang="en-US" sz="3200" b="1" dirty="0">
              <a:ln w="0">
                <a:solidFill>
                  <a:schemeClr val="tx1"/>
                </a:solidFill>
              </a:ln>
              <a:solidFill>
                <a:srgbClr val="002060"/>
              </a:solidFill>
              <a:effectLst>
                <a:outerShdw blurRad="50800" dist="50800" dir="5400000" algn="ctr" rotWithShape="0">
                  <a:srgbClr val="00B050"/>
                </a:outerShdw>
              </a:effectLst>
            </a:endParaRPr>
          </a:p>
        </p:txBody>
      </p:sp>
      <p:sp>
        <p:nvSpPr>
          <p:cNvPr id="5" name="TextBox 4"/>
          <p:cNvSpPr txBox="1"/>
          <p:nvPr/>
        </p:nvSpPr>
        <p:spPr>
          <a:xfrm>
            <a:off x="6172200" y="1568646"/>
            <a:ext cx="1230401" cy="369332"/>
          </a:xfrm>
          <a:prstGeom prst="rect">
            <a:avLst/>
          </a:prstGeom>
          <a:noFill/>
        </p:spPr>
        <p:txBody>
          <a:bodyPr wrap="none" rtlCol="0">
            <a:spAutoFit/>
          </a:bodyPr>
          <a:lstStyle/>
          <a:p>
            <a:r>
              <a:rPr lang="en-US" dirty="0" smtClean="0"/>
              <a:t>Employees</a:t>
            </a:r>
            <a:endParaRPr lang="en-US" dirty="0"/>
          </a:p>
        </p:txBody>
      </p:sp>
      <p:sp>
        <p:nvSpPr>
          <p:cNvPr id="6" name="TextBox 5"/>
          <p:cNvSpPr txBox="1"/>
          <p:nvPr/>
        </p:nvSpPr>
        <p:spPr>
          <a:xfrm>
            <a:off x="2102265" y="1530683"/>
            <a:ext cx="1018099" cy="369332"/>
          </a:xfrm>
          <a:prstGeom prst="rect">
            <a:avLst/>
          </a:prstGeom>
          <a:noFill/>
        </p:spPr>
        <p:txBody>
          <a:bodyPr wrap="none" rtlCol="0">
            <a:spAutoFit/>
          </a:bodyPr>
          <a:lstStyle/>
          <a:p>
            <a:r>
              <a:rPr lang="en-US" dirty="0" smtClean="0"/>
              <a:t>Partners</a:t>
            </a:r>
            <a:endParaRPr lang="en-US" dirty="0"/>
          </a:p>
        </p:txBody>
      </p:sp>
      <p:sp>
        <p:nvSpPr>
          <p:cNvPr id="7" name="TextBox 6"/>
          <p:cNvSpPr txBox="1"/>
          <p:nvPr/>
        </p:nvSpPr>
        <p:spPr>
          <a:xfrm>
            <a:off x="6553200" y="3581400"/>
            <a:ext cx="974113" cy="369332"/>
          </a:xfrm>
          <a:prstGeom prst="rect">
            <a:avLst/>
          </a:prstGeom>
          <a:noFill/>
        </p:spPr>
        <p:txBody>
          <a:bodyPr wrap="none" rtlCol="0">
            <a:spAutoFit/>
          </a:bodyPr>
          <a:lstStyle/>
          <a:p>
            <a:r>
              <a:rPr lang="en-US" dirty="0" smtClean="0"/>
              <a:t>Vendors</a:t>
            </a:r>
            <a:endParaRPr lang="en-US" dirty="0"/>
          </a:p>
        </p:txBody>
      </p:sp>
      <p:sp>
        <p:nvSpPr>
          <p:cNvPr id="8" name="TextBox 7"/>
          <p:cNvSpPr txBox="1"/>
          <p:nvPr/>
        </p:nvSpPr>
        <p:spPr>
          <a:xfrm>
            <a:off x="2133600" y="3581400"/>
            <a:ext cx="944489" cy="369332"/>
          </a:xfrm>
          <a:prstGeom prst="rect">
            <a:avLst/>
          </a:prstGeom>
          <a:noFill/>
        </p:spPr>
        <p:txBody>
          <a:bodyPr wrap="none" rtlCol="0">
            <a:spAutoFit/>
          </a:bodyPr>
          <a:lstStyle/>
          <a:p>
            <a:r>
              <a:rPr lang="en-US" dirty="0" smtClean="0"/>
              <a:t>Citizens</a:t>
            </a:r>
            <a:endParaRPr lang="en-US" dirty="0"/>
          </a:p>
        </p:txBody>
      </p:sp>
    </p:spTree>
    <p:extLst>
      <p:ext uri="{BB962C8B-B14F-4D97-AF65-F5344CB8AC3E}">
        <p14:creationId xmlns:p14="http://schemas.microsoft.com/office/powerpoint/2010/main" xmlns="" val="338803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57200" indent="-457200">
              <a:buFont typeface="Arial" panose="020B0604020202020204" pitchFamily="34" charset="0"/>
              <a:buChar char="•"/>
            </a:pPr>
            <a:r>
              <a:rPr lang="en-US" dirty="0" smtClean="0"/>
              <a:t>Educate Users</a:t>
            </a:r>
          </a:p>
          <a:p>
            <a:pPr marL="457200" indent="-457200">
              <a:buFont typeface="Arial" panose="020B0604020202020204" pitchFamily="34" charset="0"/>
              <a:buChar char="•"/>
            </a:pPr>
            <a:r>
              <a:rPr lang="en-US" dirty="0" smtClean="0"/>
              <a:t>Partnerships</a:t>
            </a:r>
          </a:p>
          <a:p>
            <a:pPr marL="457200" indent="-457200">
              <a:buFont typeface="Arial" panose="020B0604020202020204" pitchFamily="34" charset="0"/>
              <a:buChar char="•"/>
            </a:pPr>
            <a:r>
              <a:rPr lang="en-US" dirty="0" smtClean="0"/>
              <a:t>Review 3</a:t>
            </a:r>
            <a:r>
              <a:rPr lang="en-US" baseline="30000" dirty="0" smtClean="0"/>
              <a:t>rd</a:t>
            </a:r>
            <a:r>
              <a:rPr lang="en-US" dirty="0" smtClean="0"/>
              <a:t> Party Contracts</a:t>
            </a:r>
          </a:p>
          <a:p>
            <a:pPr marL="457200" indent="-457200">
              <a:buFont typeface="Arial" panose="020B0604020202020204" pitchFamily="34" charset="0"/>
              <a:buChar char="•"/>
            </a:pPr>
            <a:r>
              <a:rPr lang="en-US" dirty="0" smtClean="0"/>
              <a:t>Review and Update Policies</a:t>
            </a:r>
          </a:p>
          <a:p>
            <a:pPr marL="457200" indent="-457200">
              <a:buFont typeface="Arial" panose="020B0604020202020204" pitchFamily="34" charset="0"/>
              <a:buChar char="•"/>
            </a:pPr>
            <a:r>
              <a:rPr lang="en-US" dirty="0" smtClean="0"/>
              <a:t>Implement Tools</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endParaRPr lang="en-US" dirty="0"/>
          </a:p>
        </p:txBody>
      </p:sp>
      <p:sp>
        <p:nvSpPr>
          <p:cNvPr id="4" name="Title 3"/>
          <p:cNvSpPr>
            <a:spLocks noGrp="1"/>
          </p:cNvSpPr>
          <p:nvPr>
            <p:ph type="title"/>
          </p:nvPr>
        </p:nvSpPr>
        <p:spPr>
          <a:xfrm>
            <a:off x="762000" y="609600"/>
            <a:ext cx="7520940" cy="548640"/>
          </a:xfrm>
        </p:spPr>
        <p:txBody>
          <a:bodyPr/>
          <a:lstStyle/>
          <a:p>
            <a:r>
              <a:rPr lang="en-US" dirty="0" smtClean="0"/>
              <a:t>How Do we prepare</a:t>
            </a:r>
            <a:endParaRPr lang="en-US" dirty="0"/>
          </a:p>
        </p:txBody>
      </p:sp>
      <p:pic>
        <p:nvPicPr>
          <p:cNvPr id="7" name="Picture 6"/>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72916" y="5029200"/>
            <a:ext cx="4094284" cy="1133475"/>
          </a:xfrm>
          <a:prstGeom prst="rect">
            <a:avLst/>
          </a:prstGeom>
        </p:spPr>
      </p:pic>
      <p:pic>
        <p:nvPicPr>
          <p:cNvPr id="8"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0588" y="1308055"/>
            <a:ext cx="3200400" cy="32909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685800" y="228600"/>
            <a:ext cx="1767215" cy="400110"/>
          </a:xfrm>
          <a:prstGeom prst="rect">
            <a:avLst/>
          </a:prstGeom>
          <a:noFill/>
        </p:spPr>
        <p:txBody>
          <a:bodyPr wrap="none" rtlCol="0">
            <a:spAutoFit/>
          </a:bodyPr>
          <a:lstStyle/>
          <a:p>
            <a:r>
              <a:rPr lang="en-US" sz="2000" b="1" dirty="0" smtClean="0">
                <a:solidFill>
                  <a:srgbClr val="00B0F0"/>
                </a:solidFill>
              </a:rPr>
              <a:t>WHEN , NOT IF</a:t>
            </a:r>
            <a:endParaRPr lang="en-US" sz="2000" b="1" dirty="0">
              <a:solidFill>
                <a:srgbClr val="00B0F0"/>
              </a:solidFill>
            </a:endParaRPr>
          </a:p>
        </p:txBody>
      </p:sp>
    </p:spTree>
    <p:extLst>
      <p:ext uri="{BB962C8B-B14F-4D97-AF65-F5344CB8AC3E}">
        <p14:creationId xmlns:p14="http://schemas.microsoft.com/office/powerpoint/2010/main" xmlns="" val="195769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13" y="800100"/>
            <a:ext cx="7520940" cy="548640"/>
          </a:xfrm>
        </p:spPr>
        <p:txBody>
          <a:bodyPr/>
          <a:lstStyle/>
          <a:p>
            <a:r>
              <a:rPr lang="en-US" dirty="0" smtClean="0"/>
              <a:t>Educate Users</a:t>
            </a:r>
            <a:endParaRPr lang="en-US" dirty="0"/>
          </a:p>
        </p:txBody>
      </p:sp>
      <p:sp>
        <p:nvSpPr>
          <p:cNvPr id="4" name="Content Placeholder 3"/>
          <p:cNvSpPr>
            <a:spLocks noGrp="1"/>
          </p:cNvSpPr>
          <p:nvPr>
            <p:ph sz="half" idx="2"/>
          </p:nvPr>
        </p:nvSpPr>
        <p:spPr>
          <a:xfrm>
            <a:off x="762000" y="1295400"/>
            <a:ext cx="3200400" cy="3108960"/>
          </a:xfrm>
        </p:spPr>
        <p:txBody>
          <a:bodyPr>
            <a:normAutofit fontScale="70000" lnSpcReduction="20000"/>
          </a:bodyPr>
          <a:lstStyle/>
          <a:p>
            <a:pPr>
              <a:buFont typeface="Arial" panose="020B0604020202020204" pitchFamily="34" charset="0"/>
              <a:buChar char="•"/>
            </a:pPr>
            <a:r>
              <a:rPr lang="en-US" dirty="0" smtClean="0"/>
              <a:t>Weakest Link verses Strongest Link</a:t>
            </a:r>
          </a:p>
          <a:p>
            <a:pPr>
              <a:buFont typeface="Arial" panose="020B0604020202020204" pitchFamily="34" charset="0"/>
              <a:buChar char="•"/>
            </a:pPr>
            <a:r>
              <a:rPr lang="en-US" dirty="0" smtClean="0"/>
              <a:t>Can spot and report oddities</a:t>
            </a:r>
          </a:p>
          <a:p>
            <a:pPr>
              <a:buFont typeface="Arial" panose="020B0604020202020204" pitchFamily="34" charset="0"/>
              <a:buChar char="•"/>
            </a:pPr>
            <a:r>
              <a:rPr lang="en-US" dirty="0" smtClean="0"/>
              <a:t>Should be suspicious</a:t>
            </a:r>
          </a:p>
          <a:p>
            <a:pPr>
              <a:buFont typeface="Arial" panose="020B0604020202020204" pitchFamily="34" charset="0"/>
              <a:buChar char="•"/>
            </a:pPr>
            <a:r>
              <a:rPr lang="en-US" dirty="0" smtClean="0"/>
              <a:t>Must use Strong Passwords</a:t>
            </a:r>
          </a:p>
          <a:p>
            <a:pPr>
              <a:buFont typeface="Arial" panose="020B0604020202020204" pitchFamily="34" charset="0"/>
              <a:buChar char="•"/>
            </a:pPr>
            <a:r>
              <a:rPr lang="en-US" dirty="0" smtClean="0"/>
              <a:t>Connect to Internet with Caution</a:t>
            </a:r>
          </a:p>
          <a:p>
            <a:pPr>
              <a:buFont typeface="Arial" panose="020B0604020202020204" pitchFamily="34" charset="0"/>
              <a:buChar char="•"/>
            </a:pPr>
            <a:r>
              <a:rPr lang="en-US" dirty="0" smtClean="0"/>
              <a:t>Must Secure mobile Devices</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pic>
        <p:nvPicPr>
          <p:cNvPr id="7" name="Picture 18" descr="C:\Users\gayle.guilford\AppData\Local\Microsoft\Windows\Temporary Internet Files\Content.IE5\PDRYZADS\guard[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63953" y="0"/>
            <a:ext cx="22860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72916" y="5029200"/>
            <a:ext cx="4094284" cy="1133475"/>
          </a:xfrm>
          <a:prstGeom prst="rect">
            <a:avLst/>
          </a:prstGeom>
        </p:spPr>
      </p:pic>
      <p:pic>
        <p:nvPicPr>
          <p:cNvPr id="9" name="Picture 6" descr="https://alssl.askleomedia.com/wp-content/uploads/2013/08/httpsaskleo.png"/>
          <p:cNvPicPr>
            <a:picLocks noGrp="1" noChangeAspect="1" noChangeArrowheads="1"/>
          </p:cNvPicPr>
          <p:nvPr>
            <p:ph sz="quarter" idx="4"/>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14800" y="2098127"/>
            <a:ext cx="3200400" cy="175887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www.securedgenetworks.com/Portals/80068/images/iphone-security1-e133238520687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48400" y="4191000"/>
            <a:ext cx="1650941"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03538" y="76200"/>
            <a:ext cx="1610890" cy="369332"/>
          </a:xfrm>
          <a:prstGeom prst="rect">
            <a:avLst/>
          </a:prstGeom>
        </p:spPr>
        <p:txBody>
          <a:bodyPr wrap="none">
            <a:spAutoFit/>
          </a:bodyPr>
          <a:lstStyle/>
          <a:p>
            <a:r>
              <a:rPr lang="en-US" b="1" dirty="0">
                <a:solidFill>
                  <a:srgbClr val="00B0F0"/>
                </a:solidFill>
              </a:rPr>
              <a:t>WHEN , NOT IF</a:t>
            </a:r>
          </a:p>
        </p:txBody>
      </p:sp>
    </p:spTree>
    <p:extLst>
      <p:ext uri="{BB962C8B-B14F-4D97-AF65-F5344CB8AC3E}">
        <p14:creationId xmlns:p14="http://schemas.microsoft.com/office/powerpoint/2010/main" xmlns="" val="3611657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5955</TotalTime>
  <Words>727</Words>
  <Application>Microsoft Office PowerPoint</Application>
  <PresentationFormat>On-screen Show (4:3)</PresentationFormat>
  <Paragraphs>110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Angles</vt:lpstr>
      <vt:lpstr>When, Not if </vt:lpstr>
      <vt:lpstr>Federal and State Requirements</vt:lpstr>
      <vt:lpstr>Slide 3</vt:lpstr>
      <vt:lpstr>Concerns!</vt:lpstr>
      <vt:lpstr>Concerns!</vt:lpstr>
      <vt:lpstr>Slide 6</vt:lpstr>
      <vt:lpstr>WHEN , NOT IF</vt:lpstr>
      <vt:lpstr>How Do we prepare</vt:lpstr>
      <vt:lpstr>Educate Users</vt:lpstr>
      <vt:lpstr>Partnerships</vt:lpstr>
      <vt:lpstr>Review 3rd party contracts</vt:lpstr>
      <vt:lpstr>Review and update Policies</vt:lpstr>
      <vt:lpstr>Implement Tools</vt:lpstr>
      <vt:lpstr>Celebrate Cyber Security month October </vt:lpstr>
      <vt:lpstr>WHEN, NOT IF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Not if</dc:title>
  <dc:creator>Guilford, Gayle</dc:creator>
  <cp:lastModifiedBy>Windows User</cp:lastModifiedBy>
  <cp:revision>36</cp:revision>
  <cp:lastPrinted>2016-04-14T17:53:42Z</cp:lastPrinted>
  <dcterms:created xsi:type="dcterms:W3CDTF">2015-09-16T14:47:38Z</dcterms:created>
  <dcterms:modified xsi:type="dcterms:W3CDTF">2016-04-21T18:04:43Z</dcterms:modified>
</cp:coreProperties>
</file>