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5" r:id="rId4"/>
    <p:sldId id="258" r:id="rId5"/>
    <p:sldId id="259" r:id="rId6"/>
    <p:sldId id="260" r:id="rId7"/>
    <p:sldId id="277" r:id="rId8"/>
    <p:sldId id="278" r:id="rId9"/>
    <p:sldId id="261" r:id="rId10"/>
    <p:sldId id="262" r:id="rId11"/>
    <p:sldId id="279" r:id="rId12"/>
    <p:sldId id="263" r:id="rId13"/>
    <p:sldId id="264" r:id="rId14"/>
    <p:sldId id="265" r:id="rId15"/>
    <p:sldId id="266" r:id="rId16"/>
    <p:sldId id="267" r:id="rId17"/>
    <p:sldId id="269" r:id="rId18"/>
    <p:sldId id="270" r:id="rId19"/>
    <p:sldId id="271" r:id="rId20"/>
    <p:sldId id="272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3" autoAdjust="0"/>
    <p:restoredTop sz="86447" autoAdjust="0"/>
  </p:normalViewPr>
  <p:slideViewPr>
    <p:cSldViewPr>
      <p:cViewPr varScale="1">
        <p:scale>
          <a:sx n="96" d="100"/>
          <a:sy n="96" d="100"/>
        </p:scale>
        <p:origin x="-15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D48B4-E72F-4C43-9BDA-6107D1B64B15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7FB47-54D8-4B38-9C34-CA90EFCEA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857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7FB47-54D8-4B38-9C34-CA90EFCEAA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5182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7FB47-54D8-4B38-9C34-CA90EFCEAA9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475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2244-C6F6-4396-9429-8237C995610B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96E3-823B-40E9-A259-65C4AAB49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731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2244-C6F6-4396-9429-8237C995610B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96E3-823B-40E9-A259-65C4AAB49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716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2244-C6F6-4396-9429-8237C995610B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96E3-823B-40E9-A259-65C4AAB49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758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2244-C6F6-4396-9429-8237C995610B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96E3-823B-40E9-A259-65C4AAB49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529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2244-C6F6-4396-9429-8237C995610B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96E3-823B-40E9-A259-65C4AAB49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96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2244-C6F6-4396-9429-8237C995610B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96E3-823B-40E9-A259-65C4AAB49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20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2244-C6F6-4396-9429-8237C995610B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96E3-823B-40E9-A259-65C4AAB49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114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2244-C6F6-4396-9429-8237C995610B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96E3-823B-40E9-A259-65C4AAB49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9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2244-C6F6-4396-9429-8237C995610B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96E3-823B-40E9-A259-65C4AAB49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80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2244-C6F6-4396-9429-8237C995610B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96E3-823B-40E9-A259-65C4AAB49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699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2244-C6F6-4396-9429-8237C995610B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96E3-823B-40E9-A259-65C4AAB49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124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extLst>
              <a:ext uri="{BEBA8EAE-BF5A-486C-A8C5-ECC9F3942E4B}">
                <a14:imgProps xmlns="" xmlns:a14="http://schemas.microsoft.com/office/drawing/2010/main">
                  <a14:imgLayer r:embed="rId14">
                    <a14:imgEffect>
                      <a14:sharpenSoften amount="-50000"/>
                    </a14:imgEffect>
                    <a14:imgEffect>
                      <a14:colorTemperature colorTemp="5300"/>
                    </a14:imgEffect>
                    <a14:imgEffect>
                      <a14:saturation sat="66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2244-C6F6-4396-9429-8237C995610B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696E3-823B-40E9-A259-65C4AAB49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639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2175"/>
            <a:ext cx="7772400" cy="1470025"/>
          </a:xfrm>
        </p:spPr>
        <p:txBody>
          <a:bodyPr>
            <a:noAutofit/>
          </a:bodyPr>
          <a:lstStyle/>
          <a:p>
            <a:pPr fontAlgn="t"/>
            <a:r>
              <a:rPr lang="en-US" sz="3600" b="1" dirty="0">
                <a:solidFill>
                  <a:schemeClr val="bg1"/>
                </a:solidFill>
              </a:rPr>
              <a:t>Cyber-Security </a:t>
            </a:r>
            <a:r>
              <a:rPr lang="en-US" sz="3600" b="1" dirty="0" smtClean="0">
                <a:solidFill>
                  <a:schemeClr val="bg1"/>
                </a:solidFill>
              </a:rPr>
              <a:t>among American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Local Governments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858000" cy="1752600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Donald F. Norris, Anupam Joshi and Timothy Finin</a:t>
            </a:r>
          </a:p>
          <a:p>
            <a:r>
              <a:rPr lang="en-US" sz="2500" b="1" dirty="0" smtClean="0">
                <a:solidFill>
                  <a:schemeClr val="bg1"/>
                </a:solidFill>
              </a:rPr>
              <a:t>University of Maryland, Baltimore County</a:t>
            </a:r>
          </a:p>
          <a:p>
            <a:r>
              <a:rPr lang="en-US" sz="2500" b="1" dirty="0" smtClean="0">
                <a:solidFill>
                  <a:schemeClr val="bg1"/>
                </a:solidFill>
              </a:rPr>
              <a:t>Baltimore, Maryland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5410200"/>
            <a:ext cx="5029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UMBC Public Policy Forum</a:t>
            </a:r>
            <a:endParaRPr lang="en-US" sz="1500" b="1" dirty="0" smtClean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 smtClean="0">
                <a:solidFill>
                  <a:schemeClr val="bg1"/>
                </a:solidFill>
              </a:rPr>
              <a:t>Baltimore, Maryland</a:t>
            </a:r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 smtClean="0">
                <a:solidFill>
                  <a:schemeClr val="bg1"/>
                </a:solidFill>
              </a:rPr>
              <a:t>April 15, 2016</a:t>
            </a:r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895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Cyber-Security among </a:t>
            </a:r>
            <a:r>
              <a:rPr lang="en-US" sz="3600" b="1" dirty="0" smtClean="0">
                <a:solidFill>
                  <a:schemeClr val="bg1"/>
                </a:solidFill>
              </a:rPr>
              <a:t>American</a:t>
            </a: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Local </a:t>
            </a:r>
            <a:r>
              <a:rPr lang="en-US" sz="3600" b="1" dirty="0">
                <a:solidFill>
                  <a:schemeClr val="bg1"/>
                </a:solidFill>
              </a:rPr>
              <a:t>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5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400" b="1" u="sng" dirty="0" smtClean="0">
                <a:solidFill>
                  <a:schemeClr val="bg1"/>
                </a:solidFill>
              </a:rPr>
              <a:t>End user is the problem</a:t>
            </a:r>
          </a:p>
          <a:p>
            <a:pPr marL="0" indent="0" algn="ctr">
              <a:buNone/>
            </a:pPr>
            <a:endParaRPr lang="en-US" sz="15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“Our biggest struggle now is … the human being, our weakest link.”</a:t>
            </a:r>
          </a:p>
          <a:p>
            <a:pPr marL="0" indent="0" algn="ctr">
              <a:buNone/>
            </a:pPr>
            <a:endParaRPr lang="en-US" sz="3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750749"/>
            <a:ext cx="50292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09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Cyber-Security among American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Local 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“Running </a:t>
            </a:r>
            <a:r>
              <a:rPr lang="en-US" b="1" dirty="0">
                <a:solidFill>
                  <a:schemeClr val="bg1"/>
                </a:solidFill>
              </a:rPr>
              <a:t>a </a:t>
            </a:r>
            <a:r>
              <a:rPr lang="en-US" b="1" dirty="0" smtClean="0">
                <a:solidFill>
                  <a:schemeClr val="bg1"/>
                </a:solidFill>
              </a:rPr>
              <a:t>[phishing] campaign </a:t>
            </a:r>
            <a:r>
              <a:rPr lang="en-US" b="1" dirty="0">
                <a:solidFill>
                  <a:schemeClr val="bg1"/>
                </a:solidFill>
              </a:rPr>
              <a:t>with just three e-mails gives the attacker a better than 50% chance of getting at least one click. Run that campaign twice and that probability goes up to 80%, and sending 10 phishing e-mails approaches the point where most attackers would be able to slap a </a:t>
            </a:r>
            <a:r>
              <a:rPr lang="en-US" b="1" dirty="0" smtClean="0">
                <a:solidFill>
                  <a:schemeClr val="bg1"/>
                </a:solidFill>
              </a:rPr>
              <a:t>‘guaranteed’ </a:t>
            </a:r>
            <a:r>
              <a:rPr lang="en-US" b="1" dirty="0">
                <a:solidFill>
                  <a:schemeClr val="bg1"/>
                </a:solidFill>
              </a:rPr>
              <a:t>sticker on getting a click</a:t>
            </a:r>
            <a:r>
              <a:rPr lang="en-US" b="1" dirty="0" smtClean="0">
                <a:solidFill>
                  <a:schemeClr val="bg1"/>
                </a:solidFill>
              </a:rPr>
              <a:t>.” (Verizon, 2013 DBIR)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 algn="r" fontAlgn="t">
              <a:buNone/>
            </a:pP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  <a:p>
            <a:pPr marL="0" indent="0" algn="r" fontAlgn="t">
              <a:buNone/>
            </a:pPr>
            <a:r>
              <a:rPr lang="en-US" sz="2000" b="1" u="sng" dirty="0">
                <a:solidFill>
                  <a:schemeClr val="bg1"/>
                </a:solidFill>
              </a:rPr>
              <a:t>Prepared for: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UMBC Public Policy Forum</a:t>
            </a:r>
          </a:p>
          <a:p>
            <a:pPr marL="0" indent="0" algn="r" fontAlgn="t">
              <a:buNone/>
            </a:pPr>
            <a:r>
              <a:rPr lang="en-US" sz="2000" b="1" dirty="0">
                <a:solidFill>
                  <a:schemeClr val="bg1"/>
                </a:solidFill>
              </a:rPr>
              <a:t>Baltimore, Maryland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endParaRPr lang="en-US" b="1" dirty="0">
              <a:solidFill>
                <a:schemeClr val="bg1"/>
              </a:solidFill>
            </a:endParaRPr>
          </a:p>
          <a:p>
            <a:pPr algn="r" fontAlgn="t"/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2328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Cyber-Security among </a:t>
            </a:r>
            <a:r>
              <a:rPr lang="en-US" sz="3600" b="1" dirty="0" smtClean="0">
                <a:solidFill>
                  <a:schemeClr val="bg1"/>
                </a:solidFill>
              </a:rPr>
              <a:t>American</a:t>
            </a: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Local </a:t>
            </a:r>
            <a:r>
              <a:rPr lang="en-US" sz="3600" b="1" dirty="0">
                <a:solidFill>
                  <a:schemeClr val="bg1"/>
                </a:solidFill>
              </a:rPr>
              <a:t>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11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400" b="1" u="sng" dirty="0" smtClean="0">
                <a:solidFill>
                  <a:schemeClr val="bg1"/>
                </a:solidFill>
              </a:rPr>
              <a:t>Insufficient funding and staff</a:t>
            </a:r>
          </a:p>
          <a:p>
            <a:pPr marL="0" indent="0" algn="ctr">
              <a:buNone/>
            </a:pPr>
            <a:endParaRPr lang="en-US" sz="15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“IT is … less than two percent of the overall budget. Less than two percent. Yet 100 percent of the people in [the county] are using IT. So, you know, you’re right, you know, we don’t have the resources, we don’t have the manpower. [We] … try and use our money the best way we can and … you’re right, sometimes things can be solved with money.”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750749"/>
            <a:ext cx="50292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11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Cyber-Security among American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Local 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sz="11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Governance and federation (executive, legislative and judicial branches and divisions within the executive)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“I’ve got responsibility over all three branches of government. However I can’t legally enforce policy, due to the pesky constitution, over the legislative and judicial branches. But I am responsible for their security”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750749"/>
            <a:ext cx="50292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400" b="1" u="sng" dirty="0">
                <a:solidFill>
                  <a:schemeClr val="bg1"/>
                </a:solidFill>
              </a:rPr>
              <a:t>Prepared for:</a:t>
            </a:r>
            <a:r>
              <a:rPr lang="en-US" sz="1400" b="1" dirty="0">
                <a:solidFill>
                  <a:schemeClr val="bg1"/>
                </a:solidFill>
              </a:rPr>
              <a:t/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UMBC Public Policy Forum</a:t>
            </a:r>
          </a:p>
          <a:p>
            <a:pPr algn="r" fontAlgn="t"/>
            <a:r>
              <a:rPr lang="en-US" sz="1400" b="1" dirty="0">
                <a:solidFill>
                  <a:schemeClr val="bg1"/>
                </a:solidFill>
              </a:rPr>
              <a:t>Baltimore, Maryland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01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Cyber-Security among American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Local 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11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Insufficient or under-enforced cybersecurity policies</a:t>
            </a:r>
          </a:p>
          <a:p>
            <a:pPr marL="0" indent="0" algn="ctr">
              <a:buNone/>
            </a:pPr>
            <a:endParaRPr lang="en-US" sz="15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“There has to be someone in charge [and] … there has to be policy … the rules of the road. Not all state and local governments or units within them have appropriate cybersecurity policies and not all implement the policies that they have well.”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750749"/>
            <a:ext cx="50292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005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Cyber-Security among American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Local Governments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500" b="1" dirty="0" smtClean="0">
              <a:solidFill>
                <a:schemeClr val="bg1"/>
              </a:solidFill>
            </a:endParaRPr>
          </a:p>
          <a:p>
            <a:endParaRPr lang="en-US" sz="15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400" b="1" dirty="0" smtClean="0">
                <a:solidFill>
                  <a:schemeClr val="bg1"/>
                </a:solidFill>
              </a:rPr>
              <a:t>Actions to improve cybersecurity:</a:t>
            </a:r>
          </a:p>
          <a:p>
            <a:pPr lvl="1" algn="ctr"/>
            <a:endParaRPr lang="en-US" sz="1000" b="1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	Technical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	Managerial and Policy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	Governance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5750749"/>
            <a:ext cx="50292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12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Cyber-Security among American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Local 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500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400" b="1" dirty="0" smtClean="0">
                <a:solidFill>
                  <a:schemeClr val="bg1"/>
                </a:solidFill>
              </a:rPr>
              <a:t>Technical</a:t>
            </a:r>
          </a:p>
          <a:p>
            <a:pPr marL="0" indent="0">
              <a:buNone/>
            </a:pPr>
            <a:endParaRPr lang="en-US" sz="3400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C</a:t>
            </a:r>
            <a:r>
              <a:rPr lang="en-US" sz="3200" b="1" dirty="0" smtClean="0">
                <a:solidFill>
                  <a:schemeClr val="bg1"/>
                </a:solidFill>
              </a:rPr>
              <a:t>ybersecurity tools and practices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Vulnerability assessment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Two factor authentication and authorization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Continually scan and test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750749"/>
            <a:ext cx="50292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245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Cyber-Security among American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Local 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Managerial and Policy</a:t>
            </a:r>
          </a:p>
          <a:p>
            <a:endParaRPr lang="en-US" sz="1000" b="1" u="sng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Assess vulnerabilities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User training and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Control over external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Create a culture for cybersecurity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Cybersecurity </a:t>
            </a:r>
            <a:r>
              <a:rPr lang="en-US" sz="3200" b="1" dirty="0">
                <a:solidFill>
                  <a:schemeClr val="bg1"/>
                </a:solidFill>
              </a:rPr>
              <a:t>insurance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750749"/>
            <a:ext cx="5029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29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Cyber-Security among American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Local Governments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500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400" b="1" dirty="0" smtClean="0">
                <a:solidFill>
                  <a:schemeClr val="bg1"/>
                </a:solidFill>
              </a:rPr>
              <a:t>Governance</a:t>
            </a:r>
          </a:p>
          <a:p>
            <a:endParaRPr lang="en-US" sz="1500" b="1" u="sng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Overcome the federation problem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Ensure that all departments and </a:t>
            </a:r>
            <a:r>
              <a:rPr lang="en-US" sz="3200" b="1" smtClean="0">
                <a:solidFill>
                  <a:schemeClr val="bg1"/>
                </a:solidFill>
              </a:rPr>
              <a:t>units and </a:t>
            </a:r>
            <a:r>
              <a:rPr lang="en-US" sz="3200" b="1" dirty="0" smtClean="0">
                <a:solidFill>
                  <a:schemeClr val="bg1"/>
                </a:solidFill>
              </a:rPr>
              <a:t>their staff comply with policy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750749"/>
            <a:ext cx="5029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06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Cyber-Security among American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Local 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400" b="1" dirty="0" smtClean="0">
                <a:solidFill>
                  <a:schemeClr val="bg1"/>
                </a:solidFill>
              </a:rPr>
              <a:t>Conclusions</a:t>
            </a: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Attacks are constant; some will succeed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Technology is under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Human side is vulnerable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Managerial and Policy need attention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750749"/>
            <a:ext cx="5029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5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Cyber-Security among American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Local 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 smtClean="0">
              <a:solidFill>
                <a:schemeClr val="bg1"/>
              </a:solidFill>
            </a:endParaRPr>
          </a:p>
          <a:p>
            <a:pPr algn="ctr"/>
            <a:endParaRPr lang="en-US" sz="3400" b="1" dirty="0" smtClean="0">
              <a:solidFill>
                <a:schemeClr val="bg1"/>
              </a:solidFill>
            </a:endParaRPr>
          </a:p>
          <a:p>
            <a:pPr algn="ctr"/>
            <a:endParaRPr lang="en-US" sz="3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Why is it important?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832" y="4800600"/>
            <a:ext cx="337983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 smtClean="0">
                <a:solidFill>
                  <a:schemeClr val="bg1"/>
                </a:solidFill>
              </a:rPr>
              <a:t>Prepared </a:t>
            </a:r>
            <a:r>
              <a:rPr lang="en-US" sz="1600" b="1" u="sng" dirty="0">
                <a:solidFill>
                  <a:schemeClr val="bg1"/>
                </a:solidFill>
              </a:rPr>
              <a:t>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</a:t>
            </a:r>
            <a:r>
              <a:rPr lang="en-US" sz="1600" b="1" dirty="0" smtClean="0">
                <a:solidFill>
                  <a:schemeClr val="bg1"/>
                </a:solidFill>
              </a:rPr>
              <a:t>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Cyber-Security among American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Local 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15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400" b="1" dirty="0" smtClean="0">
                <a:solidFill>
                  <a:schemeClr val="bg1"/>
                </a:solidFill>
              </a:rPr>
              <a:t>Future Research</a:t>
            </a: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Types of cyberattacks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Vulnerabilities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Current CS policies and practices v. “Best Policies and Practices”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Addressing the Gaps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Addressing the human element</a:t>
            </a:r>
          </a:p>
          <a:p>
            <a:pPr marL="457200" lvl="1" indent="0"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750749"/>
            <a:ext cx="5029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701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Cyber-Security at the Grassroots: American State and Local Governments and the Management of Website Security</a:t>
            </a:r>
            <a:endParaRPr lang="en-US" sz="25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en-US" sz="1500" dirty="0" smtClean="0">
              <a:solidFill>
                <a:schemeClr val="bg1"/>
              </a:solidFill>
            </a:endParaRPr>
          </a:p>
          <a:p>
            <a:pPr algn="ctr"/>
            <a:endParaRPr lang="en-US" sz="3400" u="sng" dirty="0" smtClean="0">
              <a:solidFill>
                <a:schemeClr val="bg1"/>
              </a:solidFill>
            </a:endParaRPr>
          </a:p>
          <a:p>
            <a:pPr algn="ctr"/>
            <a:endParaRPr lang="en-US" sz="3400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000" b="1" dirty="0" smtClean="0">
                <a:solidFill>
                  <a:schemeClr val="bg1"/>
                </a:solidFill>
              </a:rPr>
              <a:t>THANK YOU!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5750749"/>
            <a:ext cx="5029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15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Cyber-Security among </a:t>
            </a:r>
            <a:r>
              <a:rPr lang="en-US" sz="3600" b="1" dirty="0" smtClean="0">
                <a:solidFill>
                  <a:prstClr val="white"/>
                </a:solidFill>
              </a:rPr>
              <a:t>American</a:t>
            </a:r>
            <a:br>
              <a:rPr lang="en-US" sz="3600" b="1" dirty="0" smtClean="0">
                <a:solidFill>
                  <a:prstClr val="white"/>
                </a:solidFill>
              </a:rPr>
            </a:br>
            <a:r>
              <a:rPr lang="en-US" sz="3600" b="1" dirty="0" smtClean="0">
                <a:solidFill>
                  <a:prstClr val="white"/>
                </a:solidFill>
              </a:rPr>
              <a:t> </a:t>
            </a:r>
            <a:r>
              <a:rPr lang="en-US" sz="3600" b="1" dirty="0">
                <a:solidFill>
                  <a:prstClr val="white"/>
                </a:solidFill>
              </a:rPr>
              <a:t>Local </a:t>
            </a:r>
            <a:r>
              <a:rPr lang="en-US" sz="3600" b="1" dirty="0" smtClean="0">
                <a:solidFill>
                  <a:prstClr val="white"/>
                </a:solidFill>
              </a:rPr>
              <a:t>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sz="9800" b="1" dirty="0" smtClean="0">
              <a:solidFill>
                <a:schemeClr val="bg1"/>
              </a:solidFill>
            </a:endParaRPr>
          </a:p>
          <a:p>
            <a:r>
              <a:rPr lang="en-US" sz="12800" b="1" dirty="0" smtClean="0">
                <a:solidFill>
                  <a:schemeClr val="bg1"/>
                </a:solidFill>
              </a:rPr>
              <a:t>Number </a:t>
            </a:r>
            <a:r>
              <a:rPr lang="en-US" sz="12800" b="1" dirty="0">
                <a:solidFill>
                  <a:schemeClr val="bg1"/>
                </a:solidFill>
              </a:rPr>
              <a:t>of </a:t>
            </a:r>
            <a:r>
              <a:rPr lang="en-US" sz="12800" b="1" dirty="0" smtClean="0">
                <a:solidFill>
                  <a:schemeClr val="bg1"/>
                </a:solidFill>
              </a:rPr>
              <a:t>governments</a:t>
            </a:r>
            <a:endParaRPr lang="en-US" sz="12800" b="1" dirty="0">
              <a:solidFill>
                <a:schemeClr val="bg1"/>
              </a:solidFill>
            </a:endParaRPr>
          </a:p>
          <a:p>
            <a:r>
              <a:rPr lang="en-US" sz="12800" b="1" dirty="0">
                <a:solidFill>
                  <a:schemeClr val="bg1"/>
                </a:solidFill>
              </a:rPr>
              <a:t>Spending on IT</a:t>
            </a:r>
          </a:p>
          <a:p>
            <a:r>
              <a:rPr lang="en-US" sz="12800" b="1" dirty="0">
                <a:solidFill>
                  <a:schemeClr val="bg1"/>
                </a:solidFill>
              </a:rPr>
              <a:t>Number of attacks</a:t>
            </a:r>
          </a:p>
          <a:p>
            <a:r>
              <a:rPr lang="en-US" sz="12800" b="1" dirty="0">
                <a:solidFill>
                  <a:schemeClr val="bg1"/>
                </a:solidFill>
              </a:rPr>
              <a:t>Effect of attacks</a:t>
            </a:r>
          </a:p>
          <a:p>
            <a:r>
              <a:rPr lang="en-US" sz="12800" b="1" dirty="0">
                <a:solidFill>
                  <a:schemeClr val="bg1"/>
                </a:solidFill>
              </a:rPr>
              <a:t>Cost to the </a:t>
            </a:r>
            <a:r>
              <a:rPr lang="en-US" sz="12800" b="1" dirty="0" smtClean="0">
                <a:solidFill>
                  <a:schemeClr val="bg1"/>
                </a:solidFill>
              </a:rPr>
              <a:t>economy</a:t>
            </a:r>
          </a:p>
          <a:p>
            <a:pPr marL="0" indent="0" algn="just">
              <a:buNone/>
            </a:pPr>
            <a:endParaRPr lang="en-US" sz="5600" b="1" dirty="0" smtClean="0">
              <a:solidFill>
                <a:schemeClr val="bg1"/>
              </a:solidFill>
            </a:endParaRPr>
          </a:p>
          <a:p>
            <a:pPr marL="0" indent="0" algn="r" fontAlgn="t">
              <a:buNone/>
            </a:pPr>
            <a:endParaRPr lang="en-US" sz="5600" b="1" u="sng" dirty="0" smtClean="0">
              <a:solidFill>
                <a:schemeClr val="bg1"/>
              </a:solidFill>
            </a:endParaRPr>
          </a:p>
          <a:p>
            <a:pPr marL="0" indent="0" algn="r" fontAlgn="t">
              <a:buNone/>
            </a:pPr>
            <a:endParaRPr lang="en-US" sz="1800" b="1" u="sng" dirty="0">
              <a:solidFill>
                <a:schemeClr val="bg1"/>
              </a:solidFill>
            </a:endParaRPr>
          </a:p>
          <a:p>
            <a:pPr marL="0" indent="0" algn="r" fontAlgn="t">
              <a:buNone/>
            </a:pPr>
            <a:r>
              <a:rPr lang="en-US" sz="6400" b="1" u="sng" dirty="0">
                <a:solidFill>
                  <a:schemeClr val="bg1"/>
                </a:solidFill>
              </a:rPr>
              <a:t>Prepared for:</a:t>
            </a:r>
            <a:br>
              <a:rPr lang="en-US" sz="6400" b="1" u="sng" dirty="0">
                <a:solidFill>
                  <a:schemeClr val="bg1"/>
                </a:solidFill>
              </a:rPr>
            </a:br>
            <a:r>
              <a:rPr lang="en-US" sz="6400" b="1" dirty="0">
                <a:solidFill>
                  <a:schemeClr val="bg1"/>
                </a:solidFill>
              </a:rPr>
              <a:t>UMBC Public Policy Forum</a:t>
            </a:r>
          </a:p>
          <a:p>
            <a:pPr marL="0" indent="0" algn="r" fontAlgn="t">
              <a:buNone/>
            </a:pPr>
            <a:r>
              <a:rPr lang="en-US" sz="6400" b="1" dirty="0">
                <a:solidFill>
                  <a:schemeClr val="bg1"/>
                </a:solidFill>
              </a:rPr>
              <a:t>Baltimore, Maryland</a:t>
            </a:r>
            <a:br>
              <a:rPr lang="en-US" sz="6400" b="1" dirty="0">
                <a:solidFill>
                  <a:schemeClr val="bg1"/>
                </a:solidFill>
              </a:rPr>
            </a:br>
            <a:r>
              <a:rPr lang="en-US" sz="6400" b="1" dirty="0">
                <a:solidFill>
                  <a:schemeClr val="bg1"/>
                </a:solidFill>
              </a:rPr>
              <a:t>April 15, 2016</a:t>
            </a:r>
          </a:p>
          <a:p>
            <a:pPr marL="0" indent="0" algn="r" fontAlgn="t">
              <a:buNone/>
            </a:pPr>
            <a:r>
              <a:rPr lang="en-US" sz="6400" b="1" u="sng" dirty="0">
                <a:solidFill>
                  <a:schemeClr val="bg1"/>
                </a:solidFill>
              </a:rPr>
              <a:t/>
            </a:r>
            <a:br>
              <a:rPr lang="en-US" sz="6400" b="1" u="sng" dirty="0">
                <a:solidFill>
                  <a:schemeClr val="bg1"/>
                </a:solidFill>
              </a:rPr>
            </a:br>
            <a:endParaRPr lang="en-US" sz="6400" b="1" u="sng" dirty="0">
              <a:solidFill>
                <a:schemeClr val="bg1"/>
              </a:solidFill>
            </a:endParaRPr>
          </a:p>
          <a:p>
            <a:pPr marL="0" indent="0" algn="r" fontAlgn="t">
              <a:buNone/>
            </a:pPr>
            <a:endParaRPr lang="en-US" sz="1800" b="1" u="sng" dirty="0">
              <a:solidFill>
                <a:schemeClr val="bg1"/>
              </a:solidFill>
            </a:endParaRPr>
          </a:p>
          <a:p>
            <a:pPr marL="0" indent="0" algn="r" fontAlgn="t">
              <a:buNone/>
            </a:pPr>
            <a:endParaRPr lang="en-US" sz="1800" b="1" u="sng" dirty="0">
              <a:solidFill>
                <a:schemeClr val="bg1"/>
              </a:solidFill>
            </a:endParaRPr>
          </a:p>
          <a:p>
            <a:pPr marL="0" indent="0" algn="r" fontAlgn="t">
              <a:buNone/>
            </a:pPr>
            <a:endParaRPr lang="en-US" sz="1800" b="1" u="sng" dirty="0" smtClean="0">
              <a:solidFill>
                <a:schemeClr val="bg1"/>
              </a:solidFill>
            </a:endParaRPr>
          </a:p>
          <a:p>
            <a:pPr marL="0" indent="0" algn="r" fontAlgn="t">
              <a:buNone/>
            </a:pPr>
            <a:endParaRPr lang="en-US" sz="1800" b="1" u="sng" dirty="0">
              <a:solidFill>
                <a:schemeClr val="bg1"/>
              </a:solidFill>
            </a:endParaRPr>
          </a:p>
          <a:p>
            <a:pPr marL="0" indent="0" algn="r" fontAlgn="t">
              <a:buNone/>
            </a:pPr>
            <a:endParaRPr lang="en-US" sz="1800" b="1" u="sng" dirty="0" smtClean="0">
              <a:solidFill>
                <a:schemeClr val="bg1"/>
              </a:solidFill>
            </a:endParaRPr>
          </a:p>
          <a:p>
            <a:pPr marL="0" indent="0" algn="r" fontAlgn="t">
              <a:buNone/>
            </a:pPr>
            <a:endParaRPr lang="en-US" sz="1800" b="1" u="sng" dirty="0">
              <a:solidFill>
                <a:schemeClr val="bg1"/>
              </a:solidFill>
            </a:endParaRPr>
          </a:p>
          <a:p>
            <a:pPr marL="0" indent="0" algn="r" fontAlgn="t">
              <a:buNone/>
            </a:pP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  <a:p>
            <a:pPr algn="r" fontAlgn="t"/>
            <a:endParaRPr lang="en-US" b="1" dirty="0">
              <a:solidFill>
                <a:schemeClr val="bg1"/>
              </a:solidFill>
            </a:endParaRPr>
          </a:p>
          <a:p>
            <a:pPr algn="r" fontAlgn="t"/>
            <a:endParaRPr lang="en-US" b="1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2690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Cyber-Security among </a:t>
            </a:r>
            <a:r>
              <a:rPr lang="en-US" sz="3600" b="1" dirty="0" smtClean="0">
                <a:solidFill>
                  <a:schemeClr val="bg1"/>
                </a:solidFill>
              </a:rPr>
              <a:t>American</a:t>
            </a: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Local </a:t>
            </a:r>
            <a:r>
              <a:rPr lang="en-US" sz="3600" b="1" dirty="0">
                <a:solidFill>
                  <a:schemeClr val="bg1"/>
                </a:solidFill>
              </a:rPr>
              <a:t>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400" b="1" dirty="0" smtClean="0">
              <a:solidFill>
                <a:schemeClr val="bg1"/>
              </a:solidFill>
            </a:endParaRPr>
          </a:p>
          <a:p>
            <a:r>
              <a:rPr lang="en-US" sz="3400" b="1" dirty="0" smtClean="0">
                <a:solidFill>
                  <a:schemeClr val="bg1"/>
                </a:solidFill>
              </a:rPr>
              <a:t>Locus</a:t>
            </a:r>
            <a:r>
              <a:rPr lang="en-US" sz="3400" b="1" baseline="0" dirty="0" smtClean="0">
                <a:solidFill>
                  <a:schemeClr val="bg1"/>
                </a:solidFill>
              </a:rPr>
              <a:t> of attacks</a:t>
            </a:r>
          </a:p>
          <a:p>
            <a:r>
              <a:rPr lang="en-US" sz="3400" b="1" baseline="0" dirty="0" smtClean="0">
                <a:solidFill>
                  <a:schemeClr val="bg1"/>
                </a:solidFill>
              </a:rPr>
              <a:t>Attack vectors</a:t>
            </a:r>
          </a:p>
          <a:p>
            <a:r>
              <a:rPr lang="en-US" sz="3400" b="1" baseline="0" dirty="0" smtClean="0">
                <a:solidFill>
                  <a:schemeClr val="bg1"/>
                </a:solidFill>
              </a:rPr>
              <a:t>Web Sites</a:t>
            </a:r>
          </a:p>
          <a:p>
            <a:r>
              <a:rPr lang="en-US" sz="3400" b="1" baseline="0" dirty="0" smtClean="0">
                <a:solidFill>
                  <a:schemeClr val="bg1"/>
                </a:solidFill>
              </a:rPr>
              <a:t>Social Engineering</a:t>
            </a:r>
            <a:endParaRPr lang="en-US" sz="3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396805"/>
            <a:ext cx="50292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1400" y="6266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45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Cyber-Security among </a:t>
            </a:r>
            <a:r>
              <a:rPr lang="en-US" sz="3600" b="1" dirty="0" smtClean="0">
                <a:solidFill>
                  <a:schemeClr val="bg1"/>
                </a:solidFill>
              </a:rPr>
              <a:t>American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Local 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No CS or SS literature on local 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government cybersecurity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750749"/>
            <a:ext cx="50292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753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Cyber-Security among </a:t>
            </a:r>
            <a:r>
              <a:rPr lang="en-US" sz="3600" b="1" dirty="0" smtClean="0">
                <a:solidFill>
                  <a:schemeClr val="bg1"/>
                </a:solidFill>
              </a:rPr>
              <a:t>American </a:t>
            </a: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Local </a:t>
            </a:r>
            <a:r>
              <a:rPr lang="en-US" sz="3600" b="1" dirty="0">
                <a:solidFill>
                  <a:schemeClr val="bg1"/>
                </a:solidFill>
              </a:rPr>
              <a:t>Governments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Method: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Focus Group of CIOs and CISOs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State of Maryland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Baltimore City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Baltimore County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Howard County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Montgomery County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Prince George’s County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750749"/>
            <a:ext cx="50292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05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Cyber-Security among American</a:t>
            </a:r>
            <a:b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Local governments</a:t>
            </a:r>
            <a:endParaRPr lang="en-U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Findings cannot be generalized</a:t>
            </a:r>
          </a:p>
          <a:p>
            <a:pPr marL="0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Findings can be used to direct further research</a:t>
            </a:r>
            <a:r>
              <a:rPr lang="en-US" sz="4000" b="1" dirty="0"/>
              <a:t> </a:t>
            </a:r>
            <a:endParaRPr lang="en-US" sz="4000" b="1" dirty="0" smtClean="0"/>
          </a:p>
          <a:p>
            <a:pPr marL="0" indent="0" algn="r">
              <a:buNone/>
            </a:pPr>
            <a:r>
              <a:rPr lang="en-US" sz="1400" b="1" u="sng" dirty="0" smtClean="0">
                <a:solidFill>
                  <a:schemeClr val="bg1"/>
                </a:solidFill>
              </a:rPr>
              <a:t>Prepared for:</a:t>
            </a:r>
          </a:p>
          <a:p>
            <a:pPr marL="0" indent="0" algn="r"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UMBC </a:t>
            </a:r>
            <a:r>
              <a:rPr lang="en-US" sz="1400" b="1" dirty="0">
                <a:solidFill>
                  <a:schemeClr val="bg1"/>
                </a:solidFill>
              </a:rPr>
              <a:t>Public Policy Forum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1400" b="1" dirty="0">
                <a:solidFill>
                  <a:schemeClr val="bg1"/>
                </a:solidFill>
              </a:rPr>
              <a:t>Baltimore, Maryland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April 15, 2016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258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Cyber-Security among American Local Governments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400" b="1" dirty="0" smtClean="0">
                <a:solidFill>
                  <a:schemeClr val="bg1"/>
                </a:solidFill>
              </a:rPr>
              <a:t>Attack – an </a:t>
            </a:r>
            <a:r>
              <a:rPr lang="en-US" sz="3400" b="1" dirty="0">
                <a:solidFill>
                  <a:schemeClr val="bg1"/>
                </a:solidFill>
              </a:rPr>
              <a:t>attempt by any party to gain unauthorized access to any </a:t>
            </a:r>
            <a:r>
              <a:rPr lang="en-US" sz="3400" b="1" dirty="0" smtClean="0">
                <a:solidFill>
                  <a:schemeClr val="bg1"/>
                </a:solidFill>
              </a:rPr>
              <a:t>component of an </a:t>
            </a:r>
            <a:r>
              <a:rPr lang="en-US" sz="3400" b="1" dirty="0">
                <a:solidFill>
                  <a:schemeClr val="bg1"/>
                </a:solidFill>
              </a:rPr>
              <a:t>information technology system for the purpose of causing mischief or doing harm. </a:t>
            </a:r>
            <a:endParaRPr lang="en-US" sz="3400" b="1" dirty="0" smtClean="0">
              <a:solidFill>
                <a:schemeClr val="bg1"/>
              </a:solidFill>
            </a:endParaRPr>
          </a:p>
          <a:p>
            <a:endParaRPr lang="en-US" sz="3400" b="1" dirty="0">
              <a:solidFill>
                <a:schemeClr val="bg1"/>
              </a:solidFill>
            </a:endParaRPr>
          </a:p>
          <a:p>
            <a:r>
              <a:rPr lang="en-US" sz="3400" b="1" dirty="0" smtClean="0">
                <a:solidFill>
                  <a:schemeClr val="bg1"/>
                </a:solidFill>
              </a:rPr>
              <a:t>Incident – any </a:t>
            </a:r>
            <a:r>
              <a:rPr lang="en-US" sz="3400" b="1" dirty="0">
                <a:solidFill>
                  <a:schemeClr val="bg1"/>
                </a:solidFill>
              </a:rPr>
              <a:t>event that compromises the confidentiality, integrity or availability of an information </a:t>
            </a:r>
            <a:r>
              <a:rPr lang="en-US" sz="3400" b="1" dirty="0" smtClean="0">
                <a:solidFill>
                  <a:schemeClr val="bg1"/>
                </a:solidFill>
              </a:rPr>
              <a:t>asset (</a:t>
            </a:r>
            <a:r>
              <a:rPr lang="en-US" sz="3400" b="1" dirty="0">
                <a:solidFill>
                  <a:schemeClr val="bg1"/>
                </a:solidFill>
              </a:rPr>
              <a:t>V</a:t>
            </a:r>
            <a:r>
              <a:rPr lang="en-US" sz="3400" b="1" dirty="0" smtClean="0">
                <a:solidFill>
                  <a:schemeClr val="bg1"/>
                </a:solidFill>
              </a:rPr>
              <a:t>erizon)</a:t>
            </a:r>
          </a:p>
          <a:p>
            <a:pPr marL="0" indent="0">
              <a:buNone/>
            </a:pPr>
            <a:endParaRPr lang="en-US" sz="3400" b="1" dirty="0">
              <a:solidFill>
                <a:schemeClr val="bg1"/>
              </a:solidFill>
            </a:endParaRPr>
          </a:p>
          <a:p>
            <a:r>
              <a:rPr lang="en-US" sz="3400" b="1" dirty="0" smtClean="0">
                <a:solidFill>
                  <a:schemeClr val="bg1"/>
                </a:solidFill>
              </a:rPr>
              <a:t>Breach – </a:t>
            </a:r>
            <a:r>
              <a:rPr lang="en-US" sz="3400" b="1" dirty="0">
                <a:solidFill>
                  <a:schemeClr val="bg1"/>
                </a:solidFill>
              </a:rPr>
              <a:t>a</a:t>
            </a:r>
            <a:r>
              <a:rPr lang="en-US" sz="3400" b="1" dirty="0" smtClean="0">
                <a:solidFill>
                  <a:schemeClr val="bg1"/>
                </a:solidFill>
              </a:rPr>
              <a:t>n </a:t>
            </a:r>
            <a:r>
              <a:rPr lang="en-US" sz="3400" b="1" dirty="0">
                <a:solidFill>
                  <a:schemeClr val="bg1"/>
                </a:solidFill>
              </a:rPr>
              <a:t>incident that resulted in confirmed disclosure (not just exposure) to an unauthorized </a:t>
            </a:r>
            <a:r>
              <a:rPr lang="en-US" sz="3400" b="1" dirty="0" smtClean="0">
                <a:solidFill>
                  <a:schemeClr val="bg1"/>
                </a:solidFill>
              </a:rPr>
              <a:t>party (Verizon)</a:t>
            </a:r>
          </a:p>
          <a:p>
            <a:pPr marL="0" indent="0" algn="r">
              <a:buNone/>
            </a:pPr>
            <a:endParaRPr lang="en-US" sz="2200" b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2200" b="1" u="sng" dirty="0" smtClean="0">
                <a:solidFill>
                  <a:schemeClr val="bg1"/>
                </a:solidFill>
              </a:rPr>
              <a:t>Prepared for:</a:t>
            </a:r>
          </a:p>
          <a:p>
            <a:pPr marL="0" indent="0" algn="r">
              <a:buNone/>
            </a:pPr>
            <a:r>
              <a:rPr lang="en-US" sz="2200" b="1" dirty="0" smtClean="0">
                <a:solidFill>
                  <a:schemeClr val="bg1"/>
                </a:solidFill>
              </a:rPr>
              <a:t>UMBC </a:t>
            </a:r>
            <a:r>
              <a:rPr lang="en-US" sz="2200" b="1" dirty="0">
                <a:solidFill>
                  <a:schemeClr val="bg1"/>
                </a:solidFill>
              </a:rPr>
              <a:t>Public Policy Forum</a:t>
            </a:r>
            <a:endParaRPr lang="en-US" sz="22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2200" b="1" dirty="0">
                <a:solidFill>
                  <a:schemeClr val="bg1"/>
                </a:solidFill>
              </a:rPr>
              <a:t>Baltimore, Maryland</a:t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2200" b="1" dirty="0">
                <a:solidFill>
                  <a:schemeClr val="bg1"/>
                </a:solidFill>
              </a:rPr>
              <a:t>April 15, 2016</a:t>
            </a:r>
            <a:endParaRPr lang="en-US" sz="2200" dirty="0">
              <a:solidFill>
                <a:schemeClr val="bg1"/>
              </a:solidFill>
            </a:endParaRPr>
          </a:p>
          <a:p>
            <a:pPr algn="r"/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6676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Cyber-Security among </a:t>
            </a:r>
            <a:r>
              <a:rPr lang="en-US" sz="3600" b="1" dirty="0" smtClean="0">
                <a:solidFill>
                  <a:schemeClr val="bg1"/>
                </a:solidFill>
              </a:rPr>
              <a:t>American </a:t>
            </a: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Local </a:t>
            </a:r>
            <a:r>
              <a:rPr lang="en-US" sz="3600" b="1" dirty="0">
                <a:solidFill>
                  <a:schemeClr val="bg1"/>
                </a:solidFill>
              </a:rPr>
              <a:t>Governments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400" b="1" dirty="0" smtClean="0">
              <a:solidFill>
                <a:schemeClr val="bg1"/>
              </a:solidFill>
            </a:endParaRPr>
          </a:p>
          <a:p>
            <a:r>
              <a:rPr lang="en-US" sz="3400" b="1" dirty="0" smtClean="0">
                <a:solidFill>
                  <a:schemeClr val="bg1"/>
                </a:solidFill>
              </a:rPr>
              <a:t>Attacks  -  24/7/365</a:t>
            </a:r>
          </a:p>
          <a:p>
            <a:endParaRPr lang="en-US" sz="3400" b="1" dirty="0" smtClean="0">
              <a:solidFill>
                <a:schemeClr val="bg1"/>
              </a:solidFill>
            </a:endParaRPr>
          </a:p>
          <a:p>
            <a:r>
              <a:rPr lang="en-US" sz="3400" b="1" dirty="0" smtClean="0">
                <a:solidFill>
                  <a:schemeClr val="bg1"/>
                </a:solidFill>
              </a:rPr>
              <a:t>Thousands per day</a:t>
            </a:r>
          </a:p>
          <a:p>
            <a:pPr marL="0" indent="0">
              <a:buNone/>
            </a:pPr>
            <a:endParaRPr lang="en-US" sz="3400" b="1" dirty="0" smtClean="0">
              <a:solidFill>
                <a:schemeClr val="bg1"/>
              </a:solidFill>
            </a:endParaRPr>
          </a:p>
          <a:p>
            <a:r>
              <a:rPr lang="en-US" sz="3400" b="1" dirty="0" smtClean="0">
                <a:solidFill>
                  <a:schemeClr val="bg1"/>
                </a:solidFill>
              </a:rPr>
              <a:t>Some will inevitably be successful</a:t>
            </a:r>
            <a:endParaRPr lang="en-US" sz="3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750749"/>
            <a:ext cx="50292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600" b="1" u="sng" dirty="0">
                <a:solidFill>
                  <a:schemeClr val="bg1"/>
                </a:solidFill>
              </a:rPr>
              <a:t>Prepared for:</a:t>
            </a:r>
            <a:r>
              <a:rPr lang="en-US" sz="1600" b="1" dirty="0">
                <a:solidFill>
                  <a:schemeClr val="bg1"/>
                </a:solidFill>
              </a:rPr>
              <a:t/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UMBC Public Policy Forum</a:t>
            </a: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>Baltimore, Maryland</a:t>
            </a:r>
            <a:br>
              <a:rPr lang="en-US" sz="1500" b="1" dirty="0">
                <a:solidFill>
                  <a:schemeClr val="bg1"/>
                </a:solidFill>
              </a:rPr>
            </a:br>
            <a:r>
              <a:rPr lang="en-US" sz="1500" b="1" dirty="0">
                <a:solidFill>
                  <a:schemeClr val="bg1"/>
                </a:solidFill>
              </a:rPr>
              <a:t>April 15, 2016</a:t>
            </a:r>
          </a:p>
          <a:p>
            <a:pPr algn="r" fontAlgn="t"/>
            <a:r>
              <a:rPr lang="en-US" sz="1500" b="1" dirty="0">
                <a:solidFill>
                  <a:schemeClr val="bg1"/>
                </a:solidFill>
              </a:rPr>
              <a:t/>
            </a:r>
            <a:br>
              <a:rPr lang="en-US" sz="1500" b="1" dirty="0">
                <a:solidFill>
                  <a:schemeClr val="bg1"/>
                </a:solidFill>
              </a:rPr>
            </a:br>
            <a:endParaRPr lang="en-US" sz="1500" b="1" dirty="0">
              <a:solidFill>
                <a:schemeClr val="bg1"/>
              </a:solidFill>
            </a:endParaRPr>
          </a:p>
          <a:p>
            <a:pPr algn="r" fontAlgn="t"/>
            <a:endParaRPr 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10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721</Words>
  <Application>Microsoft Office PowerPoint</Application>
  <PresentationFormat>On-screen Show (4:3)</PresentationFormat>
  <Paragraphs>212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Cyber-Security among American  Local Governments</vt:lpstr>
      <vt:lpstr>Cyber-Security among American  Local Governments</vt:lpstr>
      <vt:lpstr>Cyber-Security among American  Local Governments</vt:lpstr>
      <vt:lpstr>Cyber-Security among American Local Governments</vt:lpstr>
      <vt:lpstr>Cyber-Security among American   Local Governments</vt:lpstr>
      <vt:lpstr>Cyber-Security among American  Local Governments</vt:lpstr>
      <vt:lpstr>Cyber-Security among American Local governments</vt:lpstr>
      <vt:lpstr>Cyber-Security among American Local Governments</vt:lpstr>
      <vt:lpstr>Cyber-Security among American  Local Governments</vt:lpstr>
      <vt:lpstr>Cyber-Security among American Local Governments</vt:lpstr>
      <vt:lpstr>Cyber-Security among American Local Governments</vt:lpstr>
      <vt:lpstr>Cyber-Security among American Local Governments</vt:lpstr>
      <vt:lpstr>Cyber-Security among American Local Governments</vt:lpstr>
      <vt:lpstr>Cyber-Security among American Local Governments</vt:lpstr>
      <vt:lpstr>Cyber-Security among American  Local Governments </vt:lpstr>
      <vt:lpstr>Cyber-Security among American Local Governments</vt:lpstr>
      <vt:lpstr>Cyber-Security among American Local Governments</vt:lpstr>
      <vt:lpstr>Cyber-Security among American  Local Governments</vt:lpstr>
      <vt:lpstr>Cyber-Security among American  Local Governments</vt:lpstr>
      <vt:lpstr>Cyber-Security among American  Local Governments</vt:lpstr>
      <vt:lpstr>Cyber-Security at the Grassroots: American State and Local Governments and the Management of Website Security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Cyber-Security at the Grassroots: American State and Local Governments and the Management of Website Security</dc:title>
  <dc:creator>Lukas Glos</dc:creator>
  <cp:lastModifiedBy>Windows User</cp:lastModifiedBy>
  <cp:revision>32</cp:revision>
  <dcterms:created xsi:type="dcterms:W3CDTF">2015-04-07T14:39:21Z</dcterms:created>
  <dcterms:modified xsi:type="dcterms:W3CDTF">2016-04-20T13:57:54Z</dcterms:modified>
</cp:coreProperties>
</file>