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8" r:id="rId2"/>
    <p:sldMasterId id="2147483741" r:id="rId3"/>
    <p:sldMasterId id="2147483754" r:id="rId4"/>
    <p:sldMasterId id="2147483793" r:id="rId5"/>
  </p:sldMasterIdLst>
  <p:notesMasterIdLst>
    <p:notesMasterId r:id="rId14"/>
  </p:notesMasterIdLst>
  <p:handoutMasterIdLst>
    <p:handoutMasterId r:id="rId15"/>
  </p:handoutMasterIdLst>
  <p:sldIdLst>
    <p:sldId id="376" r:id="rId6"/>
    <p:sldId id="398" r:id="rId7"/>
    <p:sldId id="414" r:id="rId8"/>
    <p:sldId id="415" r:id="rId9"/>
    <p:sldId id="400" r:id="rId10"/>
    <p:sldId id="401" r:id="rId11"/>
    <p:sldId id="402" r:id="rId12"/>
    <p:sldId id="405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517C7F-5F59-4B86-B032-9D221FFAE369}">
          <p14:sldIdLst>
            <p14:sldId id="376"/>
            <p14:sldId id="398"/>
            <p14:sldId id="414"/>
            <p14:sldId id="415"/>
            <p14:sldId id="400"/>
            <p14:sldId id="401"/>
            <p14:sldId id="402"/>
            <p14:sldId id="4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6BA"/>
    <a:srgbClr val="FFFF00"/>
    <a:srgbClr val="1871F4"/>
    <a:srgbClr val="00CC00"/>
    <a:srgbClr val="FF3300"/>
    <a:srgbClr val="00FF00"/>
    <a:srgbClr val="21FF85"/>
    <a:srgbClr val="2F814A"/>
    <a:srgbClr val="5411FB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8" autoAdjust="0"/>
    <p:restoredTop sz="93486" autoAdjust="0"/>
  </p:normalViewPr>
  <p:slideViewPr>
    <p:cSldViewPr>
      <p:cViewPr varScale="1">
        <p:scale>
          <a:sx n="99" d="100"/>
          <a:sy n="99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1983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Hospital</c:v>
                </c:pt>
                <c:pt idx="1">
                  <c:v>Physician and Clinical</c:v>
                </c:pt>
                <c:pt idx="2">
                  <c:v>Dental and Other Professional</c:v>
                </c:pt>
                <c:pt idx="3">
                  <c:v>Nursing Care Facilities and Continuing Care Retirement Communities</c:v>
                </c:pt>
                <c:pt idx="4">
                  <c:v>Home Health Care</c:v>
                </c:pt>
                <c:pt idx="5">
                  <c:v>Prescription Drug</c:v>
                </c:pt>
                <c:pt idx="6">
                  <c:v>Other Personal Health Care Expenditures</c:v>
                </c:pt>
                <c:pt idx="7">
                  <c:v>Other National Health Expenditures</c:v>
                </c:pt>
              </c:strCache>
            </c:strRef>
          </c:cat>
          <c:val>
            <c:numRef>
              <c:f>Sheet1!$B$2:$B$9</c:f>
              <c:numCache>
                <c:formatCode>_(* #,##0_);_(* \(#,##0\);_(* "-"??_);_(@_)</c:formatCode>
                <c:ptCount val="8"/>
                <c:pt idx="0">
                  <c:v>39.227775579561289</c:v>
                </c:pt>
                <c:pt idx="1">
                  <c:v>18.603415847755741</c:v>
                </c:pt>
                <c:pt idx="2">
                  <c:v>6.5235537391662559</c:v>
                </c:pt>
                <c:pt idx="3">
                  <c:v>5.881252947266292</c:v>
                </c:pt>
                <c:pt idx="4">
                  <c:v>1.1482820486414118</c:v>
                </c:pt>
                <c:pt idx="5">
                  <c:v>4.6947580667017181</c:v>
                </c:pt>
                <c:pt idx="6">
                  <c:v>8.4715951282704491</c:v>
                </c:pt>
                <c:pt idx="7">
                  <c:v>15.449095629644486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Hospital</c:v>
                </c:pt>
                <c:pt idx="1">
                  <c:v>Physician and Clinical</c:v>
                </c:pt>
                <c:pt idx="2">
                  <c:v>Dental and Other Professional</c:v>
                </c:pt>
                <c:pt idx="3">
                  <c:v>Nursing Care Facilities and Continuing Care Retirement Communities</c:v>
                </c:pt>
                <c:pt idx="4">
                  <c:v>Home Health Care</c:v>
                </c:pt>
                <c:pt idx="5">
                  <c:v>Prescription Drug</c:v>
                </c:pt>
                <c:pt idx="6">
                  <c:v>Other Personal Health Care Expenditures</c:v>
                </c:pt>
                <c:pt idx="7">
                  <c:v>Other National Health Expenditures</c:v>
                </c:pt>
              </c:strCache>
            </c:strRef>
          </c:cat>
          <c:val>
            <c:numRef>
              <c:f>Sheet1!$C$2:$C$9</c:f>
              <c:numCache>
                <c:formatCode>_(* #,##0_);_(* \(#,##0\);_(* "-"??_);_(@_)</c:formatCode>
                <c:ptCount val="8"/>
                <c:pt idx="0">
                  <c:v>32.093971608732311</c:v>
                </c:pt>
                <c:pt idx="1">
                  <c:v>20.097549378463565</c:v>
                </c:pt>
                <c:pt idx="2">
                  <c:v>6.5504633732503814</c:v>
                </c:pt>
                <c:pt idx="3">
                  <c:v>5.3381872793226215</c:v>
                </c:pt>
                <c:pt idx="4">
                  <c:v>2.7327254596135777</c:v>
                </c:pt>
                <c:pt idx="5">
                  <c:v>9.2868542997468086</c:v>
                </c:pt>
                <c:pt idx="6">
                  <c:v>8.4651388406916155</c:v>
                </c:pt>
                <c:pt idx="7">
                  <c:v>15.435041246779441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36800"/>
        <c:axId val="117107328"/>
      </c:barChart>
      <c:valAx>
        <c:axId val="117107328"/>
        <c:scaling>
          <c:orientation val="minMax"/>
          <c:max val="5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17436800"/>
        <c:crosses val="autoZero"/>
        <c:crossBetween val="between"/>
      </c:valAx>
      <c:catAx>
        <c:axId val="117436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71073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Hospital</c:v>
                </c:pt>
              </c:strCache>
            </c:strRef>
          </c:tx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Sheet1!$B$2:$B$32</c:f>
              <c:numCache>
                <c:formatCode>0.0</c:formatCode>
                <c:ptCount val="31"/>
                <c:pt idx="0">
                  <c:v>0</c:v>
                </c:pt>
                <c:pt idx="1">
                  <c:v>2.2331802458613437</c:v>
                </c:pt>
                <c:pt idx="2">
                  <c:v>5.2470663380453253</c:v>
                </c:pt>
                <c:pt idx="3">
                  <c:v>10.265954751030804</c:v>
                </c:pt>
                <c:pt idx="4">
                  <c:v>14.812657422305087</c:v>
                </c:pt>
                <c:pt idx="5">
                  <c:v>20.087119718832767</c:v>
                </c:pt>
                <c:pt idx="6">
                  <c:v>25.395232327374373</c:v>
                </c:pt>
                <c:pt idx="7">
                  <c:v>31.850609346680248</c:v>
                </c:pt>
                <c:pt idx="8">
                  <c:v>39.322907686813039</c:v>
                </c:pt>
                <c:pt idx="9">
                  <c:v>46.389176512079253</c:v>
                </c:pt>
                <c:pt idx="10">
                  <c:v>50.359164745159134</c:v>
                </c:pt>
                <c:pt idx="11">
                  <c:v>52.463451360713506</c:v>
                </c:pt>
                <c:pt idx="12">
                  <c:v>53.204421677764557</c:v>
                </c:pt>
                <c:pt idx="13">
                  <c:v>53.847757713555325</c:v>
                </c:pt>
                <c:pt idx="14">
                  <c:v>55.801069428253292</c:v>
                </c:pt>
                <c:pt idx="15">
                  <c:v>58.271710753436288</c:v>
                </c:pt>
                <c:pt idx="16">
                  <c:v>62.578211290734131</c:v>
                </c:pt>
                <c:pt idx="17">
                  <c:v>66.045094563152801</c:v>
                </c:pt>
                <c:pt idx="18">
                  <c:v>74.594148602892602</c:v>
                </c:pt>
                <c:pt idx="19">
                  <c:v>86.075288986010975</c:v>
                </c:pt>
                <c:pt idx="20">
                  <c:v>96.769711952203778</c:v>
                </c:pt>
                <c:pt idx="21">
                  <c:v>106.18356873420134</c:v>
                </c:pt>
                <c:pt idx="22">
                  <c:v>114.69879414505057</c:v>
                </c:pt>
                <c:pt idx="23">
                  <c:v>122.5161532021009</c:v>
                </c:pt>
                <c:pt idx="24">
                  <c:v>129.85916197050761</c:v>
                </c:pt>
                <c:pt idx="25">
                  <c:v>132.97476509331872</c:v>
                </c:pt>
                <c:pt idx="26">
                  <c:v>149.2040059839984</c:v>
                </c:pt>
                <c:pt idx="27">
                  <c:v>157.08624325956148</c:v>
                </c:pt>
                <c:pt idx="28">
                  <c:v>160.04312915888127</c:v>
                </c:pt>
                <c:pt idx="29">
                  <c:v>169.28766834092346</c:v>
                </c:pt>
                <c:pt idx="30">
                  <c:v>176.68001370472891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Sheet1!$C$2:$C$32</c:f>
              <c:numCache>
                <c:formatCode>0.0</c:formatCode>
                <c:ptCount val="31"/>
                <c:pt idx="0">
                  <c:v>0</c:v>
                </c:pt>
                <c:pt idx="1">
                  <c:v>5.6105422687226403</c:v>
                </c:pt>
                <c:pt idx="2">
                  <c:v>11.53584231452589</c:v>
                </c:pt>
                <c:pt idx="3">
                  <c:v>17.451352475501892</c:v>
                </c:pt>
                <c:pt idx="4">
                  <c:v>23.348971673645714</c:v>
                </c:pt>
                <c:pt idx="5">
                  <c:v>32.727687945918028</c:v>
                </c:pt>
                <c:pt idx="6">
                  <c:v>40.943178541785727</c:v>
                </c:pt>
                <c:pt idx="7">
                  <c:v>49.581731569481533</c:v>
                </c:pt>
                <c:pt idx="8">
                  <c:v>56.868747882487149</c:v>
                </c:pt>
                <c:pt idx="9">
                  <c:v>65.056256212460937</c:v>
                </c:pt>
                <c:pt idx="10">
                  <c:v>72.137327928552793</c:v>
                </c:pt>
                <c:pt idx="11">
                  <c:v>77.165546870972875</c:v>
                </c:pt>
                <c:pt idx="12">
                  <c:v>81.980282118976746</c:v>
                </c:pt>
                <c:pt idx="13">
                  <c:v>86.124692362684939</c:v>
                </c:pt>
                <c:pt idx="14">
                  <c:v>92.180155658718334</c:v>
                </c:pt>
                <c:pt idx="15">
                  <c:v>100.22666396074879</c:v>
                </c:pt>
                <c:pt idx="16">
                  <c:v>108.47149980197185</c:v>
                </c:pt>
                <c:pt idx="17">
                  <c:v>116.00146448999863</c:v>
                </c:pt>
                <c:pt idx="18">
                  <c:v>127.79487703298882</c:v>
                </c:pt>
                <c:pt idx="19">
                  <c:v>145.79378209543674</c:v>
                </c:pt>
                <c:pt idx="20">
                  <c:v>160.88147977335771</c:v>
                </c:pt>
                <c:pt idx="21">
                  <c:v>172.31886179524452</c:v>
                </c:pt>
                <c:pt idx="22">
                  <c:v>181.2369312726787</c:v>
                </c:pt>
                <c:pt idx="23">
                  <c:v>190.16865686993415</c:v>
                </c:pt>
                <c:pt idx="24">
                  <c:v>200.00095148700353</c:v>
                </c:pt>
                <c:pt idx="25">
                  <c:v>202.66932742598689</c:v>
                </c:pt>
                <c:pt idx="26">
                  <c:v>215.33602180748682</c:v>
                </c:pt>
                <c:pt idx="27">
                  <c:v>222.29725881504424</c:v>
                </c:pt>
                <c:pt idx="28">
                  <c:v>224.69510996182856</c:v>
                </c:pt>
                <c:pt idx="29">
                  <c:v>231.21750547139354</c:v>
                </c:pt>
                <c:pt idx="30">
                  <c:v>238.18006749921702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779648"/>
        <c:axId val="94777344"/>
      </c:lineChart>
      <c:valAx>
        <c:axId val="94777344"/>
        <c:scaling>
          <c:orientation val="minMax"/>
          <c:max val="25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4779648"/>
        <c:crosses val="autoZero"/>
        <c:crossBetween val="between"/>
      </c:valAx>
      <c:catAx>
        <c:axId val="947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477734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2"/>
              <c:layout>
                <c:manualLayout>
                  <c:x val="-6.9444444444444448E-2"/>
                  <c:y val="-5.61228626924259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8032857003985614"/>
                  <c:y val="-9.23150799331901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238128220083601E-2"/>
                  <c:y val="-0.122900461305973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4753086419753084E-2"/>
                  <c:y val="-0.106060606060606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Hospital</c:v>
                </c:pt>
                <c:pt idx="1">
                  <c:v>Physician and Clinical</c:v>
                </c:pt>
                <c:pt idx="2">
                  <c:v>Dental and Other Professional</c:v>
                </c:pt>
                <c:pt idx="3">
                  <c:v>Nursing Care Facilities, etc.</c:v>
                </c:pt>
                <c:pt idx="4">
                  <c:v>Home Health Care</c:v>
                </c:pt>
                <c:pt idx="5">
                  <c:v>Prescription Drug</c:v>
                </c:pt>
                <c:pt idx="6">
                  <c:v>Other Personal Health Care</c:v>
                </c:pt>
                <c:pt idx="7">
                  <c:v>Other National Health Expenditures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792122</c:v>
                </c:pt>
                <c:pt idx="1">
                  <c:v>518031</c:v>
                </c:pt>
                <c:pt idx="2">
                  <c:v>167146</c:v>
                </c:pt>
                <c:pt idx="3">
                  <c:v>134128</c:v>
                </c:pt>
                <c:pt idx="4">
                  <c:v>75535</c:v>
                </c:pt>
                <c:pt idx="5">
                  <c:v>253773</c:v>
                </c:pt>
                <c:pt idx="6">
                  <c:v>215850</c:v>
                </c:pt>
                <c:pt idx="7">
                  <c:v>393565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0.15596</cdr:x>
      <cdr:y>0.17391</cdr:y>
    </cdr:from>
    <cdr:to>
      <cdr:x>0.59633</cdr:x>
      <cdr:y>0.36232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914400"/>
          <a:ext cx="3657600" cy="990600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Real annual increase, 1983-2013 in: </a:t>
          </a:r>
        </a:p>
        <a:p xmlns:a="http://schemas.openxmlformats.org/drawingml/2006/main">
          <a:r>
            <a:rPr lang="en-US" sz="1800" b="1" dirty="0" smtClean="0"/>
            <a:t>Hospital spending		3.5%</a:t>
          </a:r>
        </a:p>
        <a:p xmlns:a="http://schemas.openxmlformats.org/drawingml/2006/main">
          <a:r>
            <a:rPr lang="en-US" sz="1800" b="1" dirty="0" smtClean="0"/>
            <a:t>Total health spending	4.1%</a:t>
          </a:r>
        </a:p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0.6422</cdr:x>
      <cdr:y>0.72464</cdr:y>
    </cdr:from>
    <cdr:to>
      <cdr:x>0.75229</cdr:x>
      <cdr:y>0.89855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34000" y="3810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0.77982</cdr:x>
      <cdr:y>0.49275</cdr:y>
    </cdr:from>
    <cdr:to>
      <cdr:x>0.89908</cdr:x>
      <cdr:y>0.56522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77000" y="2590800"/>
          <a:ext cx="990600" cy="381000"/>
        </a:xfrm>
        <a:prstGeom xmlns:a="http://schemas.openxmlformats.org/drawingml/2006/main" prst="rect">
          <a:avLst/>
        </a:prstGeom>
        <a:ln xmlns:a="http://schemas.openxmlformats.org/drawingml/2006/main" w="25400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Hospital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0.78899</cdr:x>
      <cdr:y>0.46377</cdr:y>
    </cdr:from>
    <cdr:to>
      <cdr:x>0.81651</cdr:x>
      <cdr:y>0.50725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6553200" y="2438400"/>
          <a:ext cx="22860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3026833" cy="464733"/>
          </a:xfrm>
          <a:prstGeom prst="rect">
            <a:avLst/>
          </a:prstGeom>
        </p:spPr>
        <p:txBody>
          <a:bodyPr vert="horz" lIns="90887" tIns="45444" rIns="90887" bIns="454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4" y="7"/>
            <a:ext cx="3026833" cy="464733"/>
          </a:xfrm>
          <a:prstGeom prst="rect">
            <a:avLst/>
          </a:prstGeom>
        </p:spPr>
        <p:txBody>
          <a:bodyPr vert="horz" lIns="90887" tIns="45444" rIns="90887" bIns="45444" rtlCol="0"/>
          <a:lstStyle>
            <a:lvl1pPr algn="r">
              <a:defRPr sz="1200"/>
            </a:lvl1pPr>
          </a:lstStyle>
          <a:p>
            <a:fld id="{A584185D-C9D5-4024-B65D-443D1A24783E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403"/>
            <a:ext cx="3026833" cy="464732"/>
          </a:xfrm>
          <a:prstGeom prst="rect">
            <a:avLst/>
          </a:prstGeom>
        </p:spPr>
        <p:txBody>
          <a:bodyPr vert="horz" lIns="90887" tIns="45444" rIns="90887" bIns="454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4" y="8817403"/>
            <a:ext cx="3026833" cy="464732"/>
          </a:xfrm>
          <a:prstGeom prst="rect">
            <a:avLst/>
          </a:prstGeom>
        </p:spPr>
        <p:txBody>
          <a:bodyPr vert="horz" lIns="90887" tIns="45444" rIns="90887" bIns="45444" rtlCol="0" anchor="b"/>
          <a:lstStyle>
            <a:lvl1pPr algn="r">
              <a:defRPr sz="1200"/>
            </a:lvl1pPr>
          </a:lstStyle>
          <a:p>
            <a:fld id="{026771B4-0A69-4CF5-80A3-3435B719BB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0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0887" tIns="45444" rIns="90887" bIns="454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4" y="0"/>
            <a:ext cx="3026833" cy="464185"/>
          </a:xfrm>
          <a:prstGeom prst="rect">
            <a:avLst/>
          </a:prstGeom>
        </p:spPr>
        <p:txBody>
          <a:bodyPr vert="horz" lIns="90887" tIns="45444" rIns="90887" bIns="45444" rtlCol="0"/>
          <a:lstStyle>
            <a:lvl1pPr algn="r">
              <a:defRPr sz="1200"/>
            </a:lvl1pPr>
          </a:lstStyle>
          <a:p>
            <a:fld id="{16ADE9BF-EE6A-4BD1-8CF4-A16BE7FF80E5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7" tIns="45444" rIns="90887" bIns="454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1"/>
            <a:ext cx="5588000" cy="4177665"/>
          </a:xfrm>
          <a:prstGeom prst="rect">
            <a:avLst/>
          </a:prstGeom>
        </p:spPr>
        <p:txBody>
          <a:bodyPr vert="horz" lIns="90887" tIns="45444" rIns="90887" bIns="454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6"/>
            <a:ext cx="3026833" cy="464185"/>
          </a:xfrm>
          <a:prstGeom prst="rect">
            <a:avLst/>
          </a:prstGeom>
        </p:spPr>
        <p:txBody>
          <a:bodyPr vert="horz" lIns="90887" tIns="45444" rIns="90887" bIns="454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4" y="8817906"/>
            <a:ext cx="3026833" cy="464185"/>
          </a:xfrm>
          <a:prstGeom prst="rect">
            <a:avLst/>
          </a:prstGeom>
        </p:spPr>
        <p:txBody>
          <a:bodyPr vert="horz" lIns="90887" tIns="45444" rIns="90887" bIns="45444" rtlCol="0" anchor="b"/>
          <a:lstStyle>
            <a:lvl1pPr algn="r">
              <a:defRPr sz="1200"/>
            </a:lvl1pPr>
          </a:lstStyle>
          <a:p>
            <a:fld id="{EBA5DA97-3478-4636-862A-035C768F6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2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DB67-CDAB-4739-91FF-B94942A56119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4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C118-7B70-480F-A1BD-6CB8E5F8B6E4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8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5035-01FA-4B64-9319-E8DBCFD43468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1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96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294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79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4C2E4A-6967-42D3-A620-89890A31C0B1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05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9C6FD3-B738-4831-876F-330EFFE8D553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84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87F042-54D7-4B5B-B59A-89E803F66906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9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AE70C20-0B0D-4A11-8325-EEF8AC782B33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18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9C8E52-CB59-4C55-A1BE-0B5845EE68B8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41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5F4FD0-A50E-4C68-9674-329109CEF432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8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FF0C-1D1C-4DB9-B41B-95C3E79AEB0F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35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910CCE-5701-4586-A39C-34F24D12D16D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75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926F25-0F3F-45C3-99AA-D8B1435548A3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6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A0719E-2D5F-4CED-A133-9F4D52AB50B0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74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14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96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16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2E0819-A46E-4F8F-A611-4A024CA54C2D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32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E74C38-4E34-4272-924B-6255A1FAF85B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072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EE5710-96A1-4A93-B6D4-B5C7CA1D3B4B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30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69748F-911F-4F3B-8A7B-943CDD0B6362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06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D180-6F9B-421D-A87B-96EC5CD15D9B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38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9B0BD-0D77-4218-941A-7A56593EC8C7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61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007C4D-4F02-42DC-ADF3-BB2D9562EC07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45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EA0FFD-B59C-45E7-8473-D6F21448F256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94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A5E457-CA7D-4455-9850-475BF1625343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09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58CDF1-C057-4C3A-A554-C01435FF309B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86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37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92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679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5F7AD53-C94C-481D-B369-082D7EA12ABC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842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9B3D19-FE26-4C68-BD6A-8DD725CABAC0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739A-0480-4B6F-A331-0C8AAEB0E41E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067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F8776F-2481-4B07-B3FC-CBFE044C5794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5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1C87C4-2BAC-46D6-A116-4DFCDE3FC1CD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089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B6EC84-A836-40FB-B60E-DB13DC8C8903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443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3A1D66-63D7-450B-AED2-805B393ABEB8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8574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730A49-168B-4378-A822-DE73D4AA2050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125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B3B14B-9DA7-48D3-ADEC-000611C94DF5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670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466015-BA85-49AE-A8CA-C9015AB80A42}" type="datetime1">
              <a:rPr lang="en-US" smtClean="0">
                <a:solidFill>
                  <a:prstClr val="black"/>
                </a:solidFill>
              </a:rPr>
              <a:t>12/4/2014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721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9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7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 FUND</a:t>
              </a:r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57AD5B-5B40-4F05-844D-BD55CA010267}" type="datetime1">
              <a:rPr lang="en-US" smtClean="0">
                <a:solidFill>
                  <a:srgbClr val="000000"/>
                </a:solidFill>
              </a:rPr>
              <a:t>12/4/2014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298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5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E092-693B-4200-A265-09874FA11CFF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701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536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370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70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378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9495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446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9198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581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90488"/>
            <a:ext cx="2284412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0488"/>
            <a:ext cx="6704013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960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409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2D6-EE98-47B1-A101-42C3BAF8C32B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239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372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678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0F5-6D3A-4A6A-9063-0E72D18AF03F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7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52C2-C111-406F-874D-471CE7C6818C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E0D4-23D2-487F-B652-22AB2F704601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F835A-CE43-4458-BA20-8083BE1003D5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DE60-B407-4511-9825-23E4EF9E4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9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4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62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7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0488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81825" y="476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rIns="45720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472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Some Observations on Controlling Hospital and Health Care Spending</a:t>
            </a:r>
            <a: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Stuart Guterman</a:t>
            </a:r>
            <a:b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Vice President, Medicare and Cost Control</a:t>
            </a:r>
            <a:b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Commonwealth Fund</a:t>
            </a:r>
            <a:b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UMBC </a:t>
            </a: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Public Policy Forum:</a:t>
            </a:r>
            <a:b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Controlling Hospital and Health Care Spending in the</a:t>
            </a:r>
            <a:b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Era of Budget Caps</a:t>
            </a: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Baltimore, MD</a:t>
            </a:r>
            <a:b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December 5, 2014</a:t>
            </a:r>
            <a:endParaRPr lang="en-US" sz="32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6" y="1524000"/>
            <a:ext cx="3898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CFlogo_2014_4-color_PMS_K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3" y="457200"/>
            <a:ext cx="381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1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 anchor="b">
            <a:noAutofit/>
          </a:bodyPr>
          <a:lstStyle/>
          <a:p>
            <a:r>
              <a:rPr lang="en-US" altLang="en-US" sz="2400" b="1" dirty="0" smtClean="0"/>
              <a:t>Hospitals’ Share of </a:t>
            </a:r>
            <a:r>
              <a:rPr lang="en-US" altLang="en-US" sz="2400" b="1" dirty="0" smtClean="0"/>
              <a:t>National Health Care Spending Has </a:t>
            </a:r>
            <a:r>
              <a:rPr lang="en-US" altLang="en-US" sz="2400" b="1" dirty="0" smtClean="0"/>
              <a:t>Decreased: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Share of National Health Expenditures </a:t>
            </a:r>
            <a:r>
              <a:rPr lang="en-US" altLang="en-US" sz="2400" b="1" dirty="0" smtClean="0"/>
              <a:t>(NHE) by </a:t>
            </a:r>
            <a:r>
              <a:rPr lang="en-US" altLang="en-US" sz="2400" b="1" dirty="0" smtClean="0"/>
              <a:t>Type of Service,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1983 and 2013</a:t>
            </a:r>
            <a:endParaRPr lang="en-US" alt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774757"/>
              </p:ext>
            </p:extLst>
          </p:nvPr>
        </p:nvGraphicFramePr>
        <p:xfrm>
          <a:off x="457200" y="12954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A690-53F9-4C17-AA09-3B4D8EBDE965}" type="slidenum">
              <a:rPr lang="en-US" altLang="en-US">
                <a:solidFill>
                  <a:schemeClr val="tx1"/>
                </a:solidFill>
              </a:rPr>
              <a:pPr/>
              <a:t>2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20230" name="Text Box 6"/>
          <p:cNvSpPr txBox="1">
            <a:spLocks noChangeArrowheads="1"/>
          </p:cNvSpPr>
          <p:nvPr/>
        </p:nvSpPr>
        <p:spPr bwMode="auto">
          <a:xfrm>
            <a:off x="465272" y="6516687"/>
            <a:ext cx="792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" dirty="0"/>
              <a:t>Source: Centers for Medicare and Medicaid Services, Office of the Actuary.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5272" y="1007477"/>
            <a:ext cx="1301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Share of NHE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4698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 anchor="b">
            <a:noAutofit/>
          </a:bodyPr>
          <a:lstStyle/>
          <a:p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Nonetheless, Hospital Spending Has Grown Rapidly: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C</a:t>
            </a:r>
            <a:r>
              <a:rPr lang="en-US" altLang="en-US" sz="2400" b="1" dirty="0" smtClean="0"/>
              <a:t>umulative Change in Real Hospital and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Total National Health Expenditures, 1983-2013</a:t>
            </a:r>
            <a:endParaRPr lang="en-US" alt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104815"/>
              </p:ext>
            </p:extLst>
          </p:nvPr>
        </p:nvGraphicFramePr>
        <p:xfrm>
          <a:off x="381000" y="11430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A690-53F9-4C17-AA09-3B4D8EBDE965}" type="slidenum">
              <a:rPr lang="en-US" altLang="en-US">
                <a:solidFill>
                  <a:schemeClr val="tx1"/>
                </a:solidFill>
              </a:rPr>
              <a:pPr/>
              <a:t>3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20230" name="Text Box 6"/>
          <p:cNvSpPr txBox="1">
            <a:spLocks noChangeArrowheads="1"/>
          </p:cNvSpPr>
          <p:nvPr/>
        </p:nvSpPr>
        <p:spPr bwMode="auto">
          <a:xfrm>
            <a:off x="381000" y="6516688"/>
            <a:ext cx="792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" dirty="0"/>
              <a:t>Source: Centers for Medicare and Medicaid Services, Office of the Actuary.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77200" y="227513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177%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7200" y="12192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238%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6538" y="2719425"/>
            <a:ext cx="649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Total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06538" y="2468291"/>
            <a:ext cx="317908" cy="25113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05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Hospitals Still Account for the Biggest Part of Health Spending Growth:</a:t>
            </a:r>
            <a:br>
              <a:rPr lang="en-US" sz="2400" b="1" dirty="0" smtClean="0"/>
            </a:br>
            <a:r>
              <a:rPr lang="en-US" sz="2400" b="1" dirty="0" smtClean="0"/>
              <a:t>Contribution to NHE Increase by Category, 1983-2012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091602"/>
              </p:ext>
            </p:extLst>
          </p:nvPr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DE60-B407-4511-9825-23E4EF9E472E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651668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" dirty="0"/>
              <a:t>Source: Centers for Medicare and Medicaid Services, Office of the Actuary.</a:t>
            </a:r>
          </a:p>
        </p:txBody>
      </p:sp>
    </p:spTree>
    <p:extLst>
      <p:ext uri="{BB962C8B-B14F-4D97-AF65-F5344CB8AC3E}">
        <p14:creationId xmlns:p14="http://schemas.microsoft.com/office/powerpoint/2010/main" val="161215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342856"/>
            <a:ext cx="1981200" cy="365125"/>
          </a:xfrm>
        </p:spPr>
        <p:txBody>
          <a:bodyPr/>
          <a:lstStyle/>
          <a:p>
            <a:pPr algn="r"/>
            <a:fld id="{6AD25DC7-4BBB-460B-A790-AEA1A94173AA}" type="slidenum">
              <a:rPr lang="en-US" altLang="en-US">
                <a:solidFill>
                  <a:schemeClr val="tx1"/>
                </a:solidFill>
              </a:rPr>
              <a:pPr algn="r"/>
              <a:t>5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2227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rmAutofit/>
          </a:bodyPr>
          <a:lstStyle/>
          <a:p>
            <a:r>
              <a:rPr lang="en-US" altLang="en-US" sz="2400" b="1" dirty="0" smtClean="0"/>
              <a:t>Nationwide, There Is Wide Variation in Hospital Payments by Payer: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Payment </a:t>
            </a:r>
            <a:r>
              <a:rPr lang="en-US" altLang="en-US" sz="2400" b="1" dirty="0"/>
              <a:t>to Cost Ratios by Payer Category, </a:t>
            </a:r>
            <a:r>
              <a:rPr lang="en-US" altLang="en-US" sz="2400" b="1" dirty="0" smtClean="0"/>
              <a:t>1988-2012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/>
              <a:t>Community Hospitals Nationwide</a:t>
            </a:r>
          </a:p>
        </p:txBody>
      </p:sp>
      <p:graphicFrame>
        <p:nvGraphicFramePr>
          <p:cNvPr id="822278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461533"/>
              </p:ext>
            </p:extLst>
          </p:nvPr>
        </p:nvGraphicFramePr>
        <p:xfrm>
          <a:off x="209550" y="1123950"/>
          <a:ext cx="8763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hart" r:id="rId3" imgW="8763000" imgH="5029200" progId="MSGraph.Chart.8">
                  <p:embed followColorScheme="full"/>
                </p:oleObj>
              </mc:Choice>
              <mc:Fallback>
                <p:oleObj name="Chart" r:id="rId3" imgW="8763000" imgH="5029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1123950"/>
                        <a:ext cx="8763000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79" name="Text Box 7"/>
          <p:cNvSpPr txBox="1">
            <a:spLocks noChangeArrowheads="1"/>
          </p:cNvSpPr>
          <p:nvPr/>
        </p:nvSpPr>
        <p:spPr bwMode="auto">
          <a:xfrm>
            <a:off x="855846" y="6202780"/>
            <a:ext cx="7139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/>
              <a:t>Source: Commonwealth Fund analysis of </a:t>
            </a:r>
            <a:r>
              <a:rPr lang="en-US" altLang="en-US" sz="1200" dirty="0" smtClean="0"/>
              <a:t>data from American </a:t>
            </a:r>
            <a:r>
              <a:rPr lang="en-US" altLang="en-US" sz="1200" dirty="0"/>
              <a:t>Hospital Association </a:t>
            </a:r>
            <a:r>
              <a:rPr lang="en-US" altLang="en-US" sz="1200" dirty="0" smtClean="0"/>
              <a:t>Trendwatch Chartbook 2014.</a:t>
            </a:r>
            <a:endParaRPr lang="en-US" altLang="en-US" sz="1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90600" y="3429000"/>
            <a:ext cx="784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64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77648"/>
            <a:ext cx="2133600" cy="365125"/>
          </a:xfrm>
        </p:spPr>
        <p:txBody>
          <a:bodyPr/>
          <a:lstStyle/>
          <a:p>
            <a:pPr algn="r"/>
            <a:fld id="{4FF98D49-D795-4662-9FEF-5D8567C260D5}" type="slidenum">
              <a:rPr lang="en-US" altLang="en-US">
                <a:solidFill>
                  <a:schemeClr val="tx1"/>
                </a:solidFill>
              </a:rPr>
              <a:pPr algn="r"/>
              <a:t>6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en-US" sz="2400" b="1" dirty="0" smtClean="0"/>
              <a:t>The Relationships Between Payment and Costs Also Vary Widely: </a:t>
            </a:r>
            <a:r>
              <a:rPr lang="en-US" altLang="en-US" sz="2400" b="1" dirty="0" smtClean="0"/>
              <a:t>Medicare Payment </a:t>
            </a:r>
            <a:r>
              <a:rPr lang="en-US" altLang="en-US" sz="2400" b="1" dirty="0"/>
              <a:t>to Cost Ratio and Cost Increase, </a:t>
            </a:r>
            <a:r>
              <a:rPr lang="en-US" altLang="en-US" sz="2400" b="1" dirty="0" smtClean="0"/>
              <a:t>1988-2012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/>
              <a:t>Community Hospitals Nationwide</a:t>
            </a:r>
          </a:p>
        </p:txBody>
      </p:sp>
      <p:graphicFrame>
        <p:nvGraphicFramePr>
          <p:cNvPr id="82534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37491"/>
              </p:ext>
            </p:extLst>
          </p:nvPr>
        </p:nvGraphicFramePr>
        <p:xfrm>
          <a:off x="228600" y="1066800"/>
          <a:ext cx="8763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hart" r:id="rId3" imgW="8763000" imgH="5029200" progId="MSGraph.Chart.8">
                  <p:embed followColorScheme="full"/>
                </p:oleObj>
              </mc:Choice>
              <mc:Fallback>
                <p:oleObj name="Chart" r:id="rId3" imgW="8763000" imgH="5029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8763000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348" name="Text Box 4"/>
          <p:cNvSpPr txBox="1">
            <a:spLocks noChangeArrowheads="1"/>
          </p:cNvSpPr>
          <p:nvPr/>
        </p:nvSpPr>
        <p:spPr bwMode="auto">
          <a:xfrm>
            <a:off x="898525" y="6205538"/>
            <a:ext cx="7139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/>
              <a:t>Source: Commonwealth Fund analysis of data from American Hospital Association Trendwatch Chartbook 2014.</a:t>
            </a:r>
            <a:endParaRPr lang="en-US" altLang="en-US" sz="1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3429000"/>
            <a:ext cx="7696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77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20038" y="6344037"/>
            <a:ext cx="2133600" cy="365125"/>
          </a:xfrm>
        </p:spPr>
        <p:txBody>
          <a:bodyPr/>
          <a:lstStyle/>
          <a:p>
            <a:pPr algn="r"/>
            <a:fld id="{28E7CE6A-74D5-485E-9FBC-20EBD849C297}" type="slidenum">
              <a:rPr lang="en-US" altLang="en-US">
                <a:solidFill>
                  <a:schemeClr val="tx1"/>
                </a:solidFill>
              </a:rPr>
              <a:pPr algn="r"/>
              <a:t>7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2400" b="1" dirty="0"/>
              <a:t>The Relationships Between Payment and Costs Also Vary Widely: Private </a:t>
            </a:r>
            <a:r>
              <a:rPr lang="en-US" altLang="en-US" sz="2400" b="1" dirty="0"/>
              <a:t>Payment to Cost Ratio and Cost Increase, </a:t>
            </a:r>
            <a:r>
              <a:rPr lang="en-US" altLang="en-US" sz="2400" b="1" dirty="0" smtClean="0"/>
              <a:t>1988-2012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400" b="1" dirty="0"/>
              <a:t>Community Hospitals Nationwide</a:t>
            </a:r>
          </a:p>
        </p:txBody>
      </p:sp>
      <p:graphicFrame>
        <p:nvGraphicFramePr>
          <p:cNvPr id="82637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631931"/>
              </p:ext>
            </p:extLst>
          </p:nvPr>
        </p:nvGraphicFramePr>
        <p:xfrm>
          <a:off x="228600" y="1066800"/>
          <a:ext cx="8763000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hart" r:id="rId3" imgW="8763000" imgH="5029200" progId="MSGraph.Chart.8">
                  <p:embed followColorScheme="full"/>
                </p:oleObj>
              </mc:Choice>
              <mc:Fallback>
                <p:oleObj name="Chart" r:id="rId3" imgW="8763000" imgH="5029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8763000" cy="508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6372" name="Text Box 4"/>
          <p:cNvSpPr txBox="1">
            <a:spLocks noChangeArrowheads="1"/>
          </p:cNvSpPr>
          <p:nvPr/>
        </p:nvSpPr>
        <p:spPr bwMode="auto">
          <a:xfrm>
            <a:off x="898525" y="6205538"/>
            <a:ext cx="7139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/>
              <a:t>Source: Commonwealth Fund analysis of data from American Hospital Association Trendwatch Chartbook 2014.</a:t>
            </a:r>
            <a:endParaRPr lang="en-US" altLang="en-US" sz="1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3429000"/>
            <a:ext cx="7696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24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10699"/>
            <a:ext cx="2133600" cy="365125"/>
          </a:xfrm>
        </p:spPr>
        <p:txBody>
          <a:bodyPr/>
          <a:lstStyle/>
          <a:p>
            <a:pPr algn="r"/>
            <a:fld id="{DB3B3D62-D7E2-4E75-8343-3D4E0FC447C5}" type="slidenum">
              <a:rPr lang="en-US" altLang="en-US">
                <a:solidFill>
                  <a:schemeClr val="tx1"/>
                </a:solidFill>
              </a:rPr>
              <a:pPr algn="r"/>
              <a:t>8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en-US" sz="2400" b="1" dirty="0" smtClean="0"/>
              <a:t>The Flows of Payments and Costs Vary Widely Over Time: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Annual </a:t>
            </a:r>
            <a:r>
              <a:rPr lang="en-US" altLang="en-US" sz="2400" b="1" dirty="0"/>
              <a:t>Rates of Increase in Hospital Costs per Case and Medicare, Medicaid, and Private Payment Rates, </a:t>
            </a:r>
            <a:r>
              <a:rPr lang="en-US" altLang="en-US" sz="2400" b="1" dirty="0" smtClean="0"/>
              <a:t>1988-2012 </a:t>
            </a:r>
            <a:endParaRPr lang="en-US" altLang="en-US" sz="2400" b="1" dirty="0"/>
          </a:p>
        </p:txBody>
      </p:sp>
      <p:graphicFrame>
        <p:nvGraphicFramePr>
          <p:cNvPr id="83456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339293"/>
              </p:ext>
            </p:extLst>
          </p:nvPr>
        </p:nvGraphicFramePr>
        <p:xfrm>
          <a:off x="209550" y="1123950"/>
          <a:ext cx="8763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hart" r:id="rId3" imgW="8763000" imgH="5029200" progId="MSGraph.Chart.8">
                  <p:embed followColorScheme="full"/>
                </p:oleObj>
              </mc:Choice>
              <mc:Fallback>
                <p:oleObj name="Chart" r:id="rId3" imgW="8763000" imgH="5029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1123950"/>
                        <a:ext cx="8763000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4564" name="Text Box 4"/>
          <p:cNvSpPr txBox="1">
            <a:spLocks noChangeArrowheads="1"/>
          </p:cNvSpPr>
          <p:nvPr/>
        </p:nvSpPr>
        <p:spPr bwMode="auto">
          <a:xfrm>
            <a:off x="990600" y="6189044"/>
            <a:ext cx="7139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/>
              <a:t>Source: Commonwealth Fund analysis of data from American Hospital Association Trendwatch Chartbook 2014.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5502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umenthal_Princeton_4-30-14 (7)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9911</TotalTime>
  <Words>237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Office Theme</vt:lpstr>
      <vt:lpstr>CMWF_template_5-2014_white_bg</vt:lpstr>
      <vt:lpstr>1_CMWF_template_5-2014_white_bg</vt:lpstr>
      <vt:lpstr>2_CMWF_template_5-2014_white_bg</vt:lpstr>
      <vt:lpstr>Blumenthal_Princeton_4-30-14 (7)</vt:lpstr>
      <vt:lpstr>Microsoft Graph Chart</vt:lpstr>
      <vt:lpstr>Some Observations on Controlling Hospital and Health Care Spending  Stuart Guterman Vice President, Medicare and Cost Control The Commonwealth Fund  UMBC Public Policy Forum: Controlling Hospital and Health Care Spending in the Era of Budget Caps Baltimore, MD December 5, 2014</vt:lpstr>
      <vt:lpstr>Hospitals’ Share of National Health Care Spending Has Decreased: Share of National Health Expenditures (NHE) by Type of Service, 1983 and 2013</vt:lpstr>
      <vt:lpstr>      Nonetheless, Hospital Spending Has Grown Rapidly: Cumulative Change in Real Hospital and Total National Health Expenditures, 1983-2013</vt:lpstr>
      <vt:lpstr>Hospitals Still Account for the Biggest Part of Health Spending Growth: Contribution to NHE Increase by Category, 1983-2012</vt:lpstr>
      <vt:lpstr>Nationwide, There Is Wide Variation in Hospital Payments by Payer: Payment to Cost Ratios by Payer Category, 1988-2012 Community Hospitals Nationwide</vt:lpstr>
      <vt:lpstr>The Relationships Between Payment and Costs Also Vary Widely: Medicare Payment to Cost Ratio and Cost Increase, 1988-2012 Community Hospitals Nationwide</vt:lpstr>
      <vt:lpstr>The Relationships Between Payment and Costs Also Vary Widely: Private Payment to Cost Ratio and Cost Increase, 1988-2012 Community Hospitals Nationwide</vt:lpstr>
      <vt:lpstr>The Flows of Payments and Costs Vary Widely Over Time: Annual Rates of Increase in Hospital Costs per Case and Medicare, Medicaid, and Private Payment Rates, 1988-2012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Health Costs  Program Plan  November 19, 2013</dc:title>
  <dc:creator>Dominique Hall</dc:creator>
  <cp:lastModifiedBy>Stu Guterman</cp:lastModifiedBy>
  <cp:revision>402</cp:revision>
  <cp:lastPrinted>2014-12-05T01:31:55Z</cp:lastPrinted>
  <dcterms:created xsi:type="dcterms:W3CDTF">2013-10-24T15:35:41Z</dcterms:created>
  <dcterms:modified xsi:type="dcterms:W3CDTF">2014-12-05T01:31:57Z</dcterms:modified>
</cp:coreProperties>
</file>