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2" r:id="rId2"/>
  </p:sldMasterIdLst>
  <p:notesMasterIdLst>
    <p:notesMasterId r:id="rId13"/>
  </p:notesMasterIdLst>
  <p:handoutMasterIdLst>
    <p:handoutMasterId r:id="rId14"/>
  </p:handoutMasterIdLst>
  <p:sldIdLst>
    <p:sldId id="365" r:id="rId3"/>
    <p:sldId id="441" r:id="rId4"/>
    <p:sldId id="442" r:id="rId5"/>
    <p:sldId id="449" r:id="rId6"/>
    <p:sldId id="448" r:id="rId7"/>
    <p:sldId id="439" r:id="rId8"/>
    <p:sldId id="443" r:id="rId9"/>
    <p:sldId id="438" r:id="rId10"/>
    <p:sldId id="414" r:id="rId11"/>
    <p:sldId id="417" r:id="rId12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alikoglu" initials="s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5" autoAdjust="0"/>
    <p:restoredTop sz="95820" autoAdjust="0"/>
  </p:normalViewPr>
  <p:slideViewPr>
    <p:cSldViewPr snapToGrid="0" snapToObjects="1">
      <p:cViewPr varScale="1">
        <p:scale>
          <a:sx n="107" d="100"/>
          <a:sy n="107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4" d="100"/>
          <a:sy n="44" d="100"/>
        </p:scale>
        <p:origin x="-2772" y="-64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hscrc-85015\methodology\Quality\MARYLAND%20MONITORING\TABLES\November%202014\Maryland%20Monitoring%20Quality%20Data%20November%202014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hscrc-85015\methodology\Quality\MARYLAND%20MONITORING\TABLES\November%202014\Maryland%20Monitoring%20Quality%20Data%20November%202014%20Revised%20for%20PPC%20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04973222010035"/>
          <c:y val="3.1518757907886073E-2"/>
          <c:w val="0.72992246467411082"/>
          <c:h val="0.7900129269710805"/>
        </c:manualLayout>
      </c:layout>
      <c:lineChart>
        <c:grouping val="standard"/>
        <c:ser>
          <c:idx val="0"/>
          <c:order val="0"/>
          <c:tx>
            <c:v>All-Payer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trendlineType val="linear"/>
            <c:forward val="2"/>
          </c:trendline>
          <c:cat>
            <c:numRef>
              <c:f>'StateSummary Graphs'!$A$1:$A$26</c:f>
              <c:numCache>
                <c:formatCode>mmm\-yy</c:formatCode>
                <c:ptCount val="26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>
                  <c:v>41365</c:v>
                </c:pt>
                <c:pt idx="10">
                  <c:v>41395</c:v>
                </c:pt>
                <c:pt idx="11">
                  <c:v>41426</c:v>
                </c:pt>
                <c:pt idx="12">
                  <c:v>41456</c:v>
                </c:pt>
                <c:pt idx="13">
                  <c:v>41487</c:v>
                </c:pt>
                <c:pt idx="14">
                  <c:v>41518</c:v>
                </c:pt>
                <c:pt idx="15">
                  <c:v>41548</c:v>
                </c:pt>
                <c:pt idx="16">
                  <c:v>41579</c:v>
                </c:pt>
                <c:pt idx="17">
                  <c:v>41609</c:v>
                </c:pt>
                <c:pt idx="18">
                  <c:v>41640</c:v>
                </c:pt>
                <c:pt idx="19">
                  <c:v>41671</c:v>
                </c:pt>
                <c:pt idx="20">
                  <c:v>41699</c:v>
                </c:pt>
                <c:pt idx="21">
                  <c:v>41730</c:v>
                </c:pt>
                <c:pt idx="22">
                  <c:v>41760</c:v>
                </c:pt>
                <c:pt idx="23">
                  <c:v>41791</c:v>
                </c:pt>
                <c:pt idx="24">
                  <c:v>41821</c:v>
                </c:pt>
                <c:pt idx="25">
                  <c:v>41852</c:v>
                </c:pt>
              </c:numCache>
            </c:numRef>
          </c:cat>
          <c:val>
            <c:numRef>
              <c:f>StateSummaryTable!$C$134:$C$157</c:f>
              <c:numCache>
                <c:formatCode>\ #,##0.00</c:formatCode>
                <c:ptCount val="24"/>
                <c:pt idx="0">
                  <c:v>12.934973999999999</c:v>
                </c:pt>
                <c:pt idx="1">
                  <c:v>13.099766000000002</c:v>
                </c:pt>
                <c:pt idx="2">
                  <c:v>12.634198</c:v>
                </c:pt>
                <c:pt idx="3">
                  <c:v>12.544829999999999</c:v>
                </c:pt>
                <c:pt idx="4">
                  <c:v>12.69065</c:v>
                </c:pt>
                <c:pt idx="5">
                  <c:v>12.805303</c:v>
                </c:pt>
                <c:pt idx="6">
                  <c:v>12.220148</c:v>
                </c:pt>
                <c:pt idx="7">
                  <c:v>12.525376</c:v>
                </c:pt>
                <c:pt idx="8">
                  <c:v>12.528751</c:v>
                </c:pt>
                <c:pt idx="9">
                  <c:v>12.489218000000001</c:v>
                </c:pt>
                <c:pt idx="10">
                  <c:v>12.547739</c:v>
                </c:pt>
                <c:pt idx="11">
                  <c:v>12.285278999999999</c:v>
                </c:pt>
                <c:pt idx="12">
                  <c:v>12.709792</c:v>
                </c:pt>
                <c:pt idx="13">
                  <c:v>12.468057</c:v>
                </c:pt>
                <c:pt idx="14">
                  <c:v>12.713058</c:v>
                </c:pt>
                <c:pt idx="15">
                  <c:v>12.374632000000011</c:v>
                </c:pt>
                <c:pt idx="16">
                  <c:v>12.496312</c:v>
                </c:pt>
                <c:pt idx="17">
                  <c:v>12.861551</c:v>
                </c:pt>
                <c:pt idx="18">
                  <c:v>12.325781000000006</c:v>
                </c:pt>
                <c:pt idx="19">
                  <c:v>12.199344</c:v>
                </c:pt>
                <c:pt idx="20">
                  <c:v>12.060663</c:v>
                </c:pt>
                <c:pt idx="21">
                  <c:v>12.008789</c:v>
                </c:pt>
                <c:pt idx="22">
                  <c:v>12.134977999999997</c:v>
                </c:pt>
                <c:pt idx="23">
                  <c:v>11.995654000000011</c:v>
                </c:pt>
              </c:numCache>
            </c:numRef>
          </c:val>
        </c:ser>
        <c:ser>
          <c:idx val="1"/>
          <c:order val="1"/>
          <c:tx>
            <c:v>Medicare FFS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'StateSummary Graphs'!$A$1:$A$26</c:f>
              <c:numCache>
                <c:formatCode>mmm\-yy</c:formatCode>
                <c:ptCount val="26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>
                  <c:v>41365</c:v>
                </c:pt>
                <c:pt idx="10">
                  <c:v>41395</c:v>
                </c:pt>
                <c:pt idx="11">
                  <c:v>41426</c:v>
                </c:pt>
                <c:pt idx="12">
                  <c:v>41456</c:v>
                </c:pt>
                <c:pt idx="13">
                  <c:v>41487</c:v>
                </c:pt>
                <c:pt idx="14">
                  <c:v>41518</c:v>
                </c:pt>
                <c:pt idx="15">
                  <c:v>41548</c:v>
                </c:pt>
                <c:pt idx="16">
                  <c:v>41579</c:v>
                </c:pt>
                <c:pt idx="17">
                  <c:v>41609</c:v>
                </c:pt>
                <c:pt idx="18">
                  <c:v>41640</c:v>
                </c:pt>
                <c:pt idx="19">
                  <c:v>41671</c:v>
                </c:pt>
                <c:pt idx="20">
                  <c:v>41699</c:v>
                </c:pt>
                <c:pt idx="21">
                  <c:v>41730</c:v>
                </c:pt>
                <c:pt idx="22">
                  <c:v>41760</c:v>
                </c:pt>
                <c:pt idx="23">
                  <c:v>41791</c:v>
                </c:pt>
                <c:pt idx="24">
                  <c:v>41821</c:v>
                </c:pt>
                <c:pt idx="25">
                  <c:v>41852</c:v>
                </c:pt>
              </c:numCache>
            </c:numRef>
          </c:cat>
          <c:val>
            <c:numRef>
              <c:f>StateSummaryTable!$J$134:$J$157</c:f>
              <c:numCache>
                <c:formatCode>\ #,##0.00</c:formatCode>
                <c:ptCount val="24"/>
                <c:pt idx="0">
                  <c:v>13.968255000000001</c:v>
                </c:pt>
                <c:pt idx="1">
                  <c:v>13.896287000000004</c:v>
                </c:pt>
                <c:pt idx="2">
                  <c:v>13.697914000000001</c:v>
                </c:pt>
                <c:pt idx="3">
                  <c:v>13.292440000000004</c:v>
                </c:pt>
                <c:pt idx="4">
                  <c:v>13.694358999999999</c:v>
                </c:pt>
                <c:pt idx="5">
                  <c:v>13.818661000000001</c:v>
                </c:pt>
                <c:pt idx="6">
                  <c:v>12.854445000000011</c:v>
                </c:pt>
                <c:pt idx="7">
                  <c:v>13.136077999999999</c:v>
                </c:pt>
                <c:pt idx="8">
                  <c:v>13.211741999999999</c:v>
                </c:pt>
                <c:pt idx="9">
                  <c:v>13.274869000000001</c:v>
                </c:pt>
                <c:pt idx="10">
                  <c:v>13.362583000000019</c:v>
                </c:pt>
                <c:pt idx="11">
                  <c:v>12.982563000000004</c:v>
                </c:pt>
                <c:pt idx="12">
                  <c:v>13.442391000000001</c:v>
                </c:pt>
                <c:pt idx="13">
                  <c:v>13.303077</c:v>
                </c:pt>
                <c:pt idx="14">
                  <c:v>13.302973</c:v>
                </c:pt>
                <c:pt idx="15">
                  <c:v>13.004178</c:v>
                </c:pt>
                <c:pt idx="16">
                  <c:v>13.212286000000002</c:v>
                </c:pt>
                <c:pt idx="17">
                  <c:v>13.943699000000002</c:v>
                </c:pt>
                <c:pt idx="18">
                  <c:v>13.527643000000001</c:v>
                </c:pt>
                <c:pt idx="19">
                  <c:v>13.207783000000001</c:v>
                </c:pt>
                <c:pt idx="20">
                  <c:v>12.87419</c:v>
                </c:pt>
                <c:pt idx="21">
                  <c:v>12.850613000000006</c:v>
                </c:pt>
                <c:pt idx="22">
                  <c:v>13.168068</c:v>
                </c:pt>
                <c:pt idx="23">
                  <c:v>13.095964</c:v>
                </c:pt>
              </c:numCache>
            </c:numRef>
          </c:val>
        </c:ser>
        <c:ser>
          <c:idx val="2"/>
          <c:order val="2"/>
          <c:tx>
            <c:v>All-Payer (Preliminary)</c:v>
          </c:tx>
          <c:spPr>
            <a:ln>
              <a:solidFill>
                <a:schemeClr val="accent1">
                  <a:alpha val="50000"/>
                </a:schemeClr>
              </a:solidFill>
            </a:ln>
          </c:spPr>
          <c:marker>
            <c:symbol val="none"/>
          </c:marker>
          <c:cat>
            <c:numRef>
              <c:f>'StateSummary Graphs'!$A$1:$A$26</c:f>
              <c:numCache>
                <c:formatCode>mmm\-yy</c:formatCode>
                <c:ptCount val="26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>
                  <c:v>41365</c:v>
                </c:pt>
                <c:pt idx="10">
                  <c:v>41395</c:v>
                </c:pt>
                <c:pt idx="11">
                  <c:v>41426</c:v>
                </c:pt>
                <c:pt idx="12">
                  <c:v>41456</c:v>
                </c:pt>
                <c:pt idx="13">
                  <c:v>41487</c:v>
                </c:pt>
                <c:pt idx="14">
                  <c:v>41518</c:v>
                </c:pt>
                <c:pt idx="15">
                  <c:v>41548</c:v>
                </c:pt>
                <c:pt idx="16">
                  <c:v>41579</c:v>
                </c:pt>
                <c:pt idx="17">
                  <c:v>41609</c:v>
                </c:pt>
                <c:pt idx="18">
                  <c:v>41640</c:v>
                </c:pt>
                <c:pt idx="19">
                  <c:v>41671</c:v>
                </c:pt>
                <c:pt idx="20">
                  <c:v>41699</c:v>
                </c:pt>
                <c:pt idx="21">
                  <c:v>41730</c:v>
                </c:pt>
                <c:pt idx="22">
                  <c:v>41760</c:v>
                </c:pt>
                <c:pt idx="23">
                  <c:v>41791</c:v>
                </c:pt>
                <c:pt idx="24">
                  <c:v>41821</c:v>
                </c:pt>
                <c:pt idx="25">
                  <c:v>41852</c:v>
                </c:pt>
              </c:numCache>
            </c:numRef>
          </c:cat>
          <c:val>
            <c:numRef>
              <c:f>StateSummaryTable!$C$134:$C$159</c:f>
              <c:numCache>
                <c:formatCode>\ #,##0.00</c:formatCode>
                <c:ptCount val="26"/>
                <c:pt idx="0">
                  <c:v>12.934973999999999</c:v>
                </c:pt>
                <c:pt idx="1">
                  <c:v>13.099766000000002</c:v>
                </c:pt>
                <c:pt idx="2">
                  <c:v>12.634198</c:v>
                </c:pt>
                <c:pt idx="3">
                  <c:v>12.544829999999999</c:v>
                </c:pt>
                <c:pt idx="4">
                  <c:v>12.69065</c:v>
                </c:pt>
                <c:pt idx="5">
                  <c:v>12.805303</c:v>
                </c:pt>
                <c:pt idx="6">
                  <c:v>12.220148</c:v>
                </c:pt>
                <c:pt idx="7">
                  <c:v>12.525376</c:v>
                </c:pt>
                <c:pt idx="8">
                  <c:v>12.528751</c:v>
                </c:pt>
                <c:pt idx="9">
                  <c:v>12.489218000000001</c:v>
                </c:pt>
                <c:pt idx="10">
                  <c:v>12.547739</c:v>
                </c:pt>
                <c:pt idx="11">
                  <c:v>12.285278999999999</c:v>
                </c:pt>
                <c:pt idx="12">
                  <c:v>12.709792</c:v>
                </c:pt>
                <c:pt idx="13">
                  <c:v>12.468057</c:v>
                </c:pt>
                <c:pt idx="14">
                  <c:v>12.713058</c:v>
                </c:pt>
                <c:pt idx="15">
                  <c:v>12.374632000000011</c:v>
                </c:pt>
                <c:pt idx="16">
                  <c:v>12.496312</c:v>
                </c:pt>
                <c:pt idx="17">
                  <c:v>12.861551</c:v>
                </c:pt>
                <c:pt idx="18">
                  <c:v>12.325781000000006</c:v>
                </c:pt>
                <c:pt idx="19">
                  <c:v>12.199344</c:v>
                </c:pt>
                <c:pt idx="20">
                  <c:v>12.060663</c:v>
                </c:pt>
                <c:pt idx="21">
                  <c:v>12.008789</c:v>
                </c:pt>
                <c:pt idx="22">
                  <c:v>12.134977999999997</c:v>
                </c:pt>
                <c:pt idx="23">
                  <c:v>11.995654000000011</c:v>
                </c:pt>
                <c:pt idx="24">
                  <c:v>11.909441000000006</c:v>
                </c:pt>
                <c:pt idx="25">
                  <c:v>11.741369999999995</c:v>
                </c:pt>
              </c:numCache>
            </c:numRef>
          </c:val>
        </c:ser>
        <c:ser>
          <c:idx val="3"/>
          <c:order val="3"/>
          <c:tx>
            <c:v>Medicare FFS (Preliminary)</c:v>
          </c:tx>
          <c:spPr>
            <a:ln>
              <a:solidFill>
                <a:schemeClr val="accent2">
                  <a:alpha val="50000"/>
                </a:schemeClr>
              </a:solidFill>
            </a:ln>
          </c:spPr>
          <c:marker>
            <c:symbol val="none"/>
          </c:marker>
          <c:cat>
            <c:numRef>
              <c:f>'StateSummary Graphs'!$A$1:$A$26</c:f>
              <c:numCache>
                <c:formatCode>mmm\-yy</c:formatCode>
                <c:ptCount val="26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>
                  <c:v>41365</c:v>
                </c:pt>
                <c:pt idx="10">
                  <c:v>41395</c:v>
                </c:pt>
                <c:pt idx="11">
                  <c:v>41426</c:v>
                </c:pt>
                <c:pt idx="12">
                  <c:v>41456</c:v>
                </c:pt>
                <c:pt idx="13">
                  <c:v>41487</c:v>
                </c:pt>
                <c:pt idx="14">
                  <c:v>41518</c:v>
                </c:pt>
                <c:pt idx="15">
                  <c:v>41548</c:v>
                </c:pt>
                <c:pt idx="16">
                  <c:v>41579</c:v>
                </c:pt>
                <c:pt idx="17">
                  <c:v>41609</c:v>
                </c:pt>
                <c:pt idx="18">
                  <c:v>41640</c:v>
                </c:pt>
                <c:pt idx="19">
                  <c:v>41671</c:v>
                </c:pt>
                <c:pt idx="20">
                  <c:v>41699</c:v>
                </c:pt>
                <c:pt idx="21">
                  <c:v>41730</c:v>
                </c:pt>
                <c:pt idx="22">
                  <c:v>41760</c:v>
                </c:pt>
                <c:pt idx="23">
                  <c:v>41791</c:v>
                </c:pt>
                <c:pt idx="24">
                  <c:v>41821</c:v>
                </c:pt>
                <c:pt idx="25">
                  <c:v>41852</c:v>
                </c:pt>
              </c:numCache>
            </c:numRef>
          </c:cat>
          <c:val>
            <c:numRef>
              <c:f>StateSummaryTable!$J$134:$J$159</c:f>
              <c:numCache>
                <c:formatCode>\ #,##0.00</c:formatCode>
                <c:ptCount val="26"/>
                <c:pt idx="0">
                  <c:v>13.968255000000001</c:v>
                </c:pt>
                <c:pt idx="1">
                  <c:v>13.896287000000004</c:v>
                </c:pt>
                <c:pt idx="2">
                  <c:v>13.697914000000001</c:v>
                </c:pt>
                <c:pt idx="3">
                  <c:v>13.292440000000004</c:v>
                </c:pt>
                <c:pt idx="4">
                  <c:v>13.694358999999999</c:v>
                </c:pt>
                <c:pt idx="5">
                  <c:v>13.818661000000001</c:v>
                </c:pt>
                <c:pt idx="6">
                  <c:v>12.854445000000011</c:v>
                </c:pt>
                <c:pt idx="7">
                  <c:v>13.136077999999999</c:v>
                </c:pt>
                <c:pt idx="8">
                  <c:v>13.211741999999999</c:v>
                </c:pt>
                <c:pt idx="9">
                  <c:v>13.274869000000001</c:v>
                </c:pt>
                <c:pt idx="10">
                  <c:v>13.362583000000019</c:v>
                </c:pt>
                <c:pt idx="11">
                  <c:v>12.982563000000004</c:v>
                </c:pt>
                <c:pt idx="12">
                  <c:v>13.442391000000001</c:v>
                </c:pt>
                <c:pt idx="13">
                  <c:v>13.303077</c:v>
                </c:pt>
                <c:pt idx="14">
                  <c:v>13.302973</c:v>
                </c:pt>
                <c:pt idx="15">
                  <c:v>13.004178</c:v>
                </c:pt>
                <c:pt idx="16">
                  <c:v>13.212286000000002</c:v>
                </c:pt>
                <c:pt idx="17">
                  <c:v>13.943699000000002</c:v>
                </c:pt>
                <c:pt idx="18">
                  <c:v>13.527643000000001</c:v>
                </c:pt>
                <c:pt idx="19">
                  <c:v>13.207783000000001</c:v>
                </c:pt>
                <c:pt idx="20">
                  <c:v>12.87419</c:v>
                </c:pt>
                <c:pt idx="21">
                  <c:v>12.850613000000006</c:v>
                </c:pt>
                <c:pt idx="22">
                  <c:v>13.168068</c:v>
                </c:pt>
                <c:pt idx="23">
                  <c:v>13.095964</c:v>
                </c:pt>
                <c:pt idx="24">
                  <c:v>13.043293</c:v>
                </c:pt>
                <c:pt idx="25">
                  <c:v>12.49635</c:v>
                </c:pt>
              </c:numCache>
            </c:numRef>
          </c:val>
        </c:ser>
        <c:marker val="1"/>
        <c:axId val="39869056"/>
        <c:axId val="39887232"/>
      </c:lineChart>
      <c:dateAx>
        <c:axId val="39869056"/>
        <c:scaling>
          <c:orientation val="minMax"/>
        </c:scaling>
        <c:axPos val="b"/>
        <c:numFmt formatCode="mmm\-yy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9887232"/>
        <c:crosses val="autoZero"/>
        <c:auto val="1"/>
        <c:lblOffset val="100"/>
        <c:baseTimeUnit val="months"/>
      </c:dateAx>
      <c:valAx>
        <c:axId val="398872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9869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480956188136258"/>
          <c:y val="2.2024236816669356E-2"/>
          <c:w val="0.2695688710496591"/>
          <c:h val="0.25231110362647008"/>
        </c:manualLayout>
      </c:layout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span"/>
  </c:chart>
  <c:spPr>
    <a:solidFill>
      <a:schemeClr val="bg1"/>
    </a:solidFill>
    <a:ln>
      <a:noFill/>
    </a:ln>
    <a:effectLst/>
  </c:spPr>
  <c:txPr>
    <a:bodyPr/>
    <a:lstStyle/>
    <a:p>
      <a:pPr>
        <a:defRPr sz="11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049732220100347"/>
          <c:y val="3.1518757907886073E-2"/>
          <c:w val="0.72683447345859586"/>
          <c:h val="0.79493515460746944"/>
        </c:manualLayout>
      </c:layout>
      <c:lineChart>
        <c:grouping val="standard"/>
        <c:ser>
          <c:idx val="0"/>
          <c:order val="0"/>
          <c:tx>
            <c:v>All-Payer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trendlineType val="linear"/>
          </c:trendline>
          <c:cat>
            <c:numRef>
              <c:f>'StateSummary Graphs'!$A$1:$A$28</c:f>
              <c:numCache>
                <c:formatCode>mmm\-yy</c:formatCode>
                <c:ptCount val="28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>
                  <c:v>41365</c:v>
                </c:pt>
                <c:pt idx="10">
                  <c:v>41395</c:v>
                </c:pt>
                <c:pt idx="11">
                  <c:v>41426</c:v>
                </c:pt>
                <c:pt idx="12">
                  <c:v>41456</c:v>
                </c:pt>
                <c:pt idx="13">
                  <c:v>41487</c:v>
                </c:pt>
                <c:pt idx="14">
                  <c:v>41518</c:v>
                </c:pt>
                <c:pt idx="15">
                  <c:v>41548</c:v>
                </c:pt>
                <c:pt idx="16">
                  <c:v>41579</c:v>
                </c:pt>
                <c:pt idx="17">
                  <c:v>41609</c:v>
                </c:pt>
                <c:pt idx="18">
                  <c:v>41640</c:v>
                </c:pt>
                <c:pt idx="19">
                  <c:v>41671</c:v>
                </c:pt>
                <c:pt idx="20">
                  <c:v>41699</c:v>
                </c:pt>
                <c:pt idx="21">
                  <c:v>41730</c:v>
                </c:pt>
                <c:pt idx="22">
                  <c:v>41760</c:v>
                </c:pt>
                <c:pt idx="23">
                  <c:v>41791</c:v>
                </c:pt>
                <c:pt idx="24">
                  <c:v>41821</c:v>
                </c:pt>
                <c:pt idx="25">
                  <c:v>41852</c:v>
                </c:pt>
                <c:pt idx="26">
                  <c:v>41883</c:v>
                </c:pt>
                <c:pt idx="27">
                  <c:v>41913</c:v>
                </c:pt>
              </c:numCache>
            </c:numRef>
          </c:cat>
          <c:val>
            <c:numRef>
              <c:f>StateSummaryTable!$C$210:$C$236</c:f>
              <c:numCache>
                <c:formatCode>0.00</c:formatCode>
                <c:ptCount val="27"/>
                <c:pt idx="0">
                  <c:v>1.4889092488611078</c:v>
                </c:pt>
                <c:pt idx="1">
                  <c:v>1.5090308926911218</c:v>
                </c:pt>
                <c:pt idx="2">
                  <c:v>1.5397883547087803</c:v>
                </c:pt>
                <c:pt idx="3">
                  <c:v>1.4477078948900737</c:v>
                </c:pt>
                <c:pt idx="4">
                  <c:v>1.4566687748542315</c:v>
                </c:pt>
                <c:pt idx="5">
                  <c:v>1.4536040047831098</c:v>
                </c:pt>
                <c:pt idx="6">
                  <c:v>1.4535120939192858</c:v>
                </c:pt>
                <c:pt idx="7">
                  <c:v>1.349035345575605</c:v>
                </c:pt>
                <c:pt idx="8">
                  <c:v>1.4811486982180981</c:v>
                </c:pt>
                <c:pt idx="9">
                  <c:v>1.2611152997541435</c:v>
                </c:pt>
                <c:pt idx="10">
                  <c:v>1.2067292109804941</c:v>
                </c:pt>
                <c:pt idx="11">
                  <c:v>1.2106953887342784</c:v>
                </c:pt>
                <c:pt idx="12">
                  <c:v>1.1552876742831701</c:v>
                </c:pt>
                <c:pt idx="13">
                  <c:v>1.1971910054807149</c:v>
                </c:pt>
                <c:pt idx="14">
                  <c:v>1.2177759673034334</c:v>
                </c:pt>
                <c:pt idx="15">
                  <c:v>1.1611424818878961</c:v>
                </c:pt>
                <c:pt idx="16">
                  <c:v>1.1543836726115166</c:v>
                </c:pt>
                <c:pt idx="17">
                  <c:v>1.1636333617479473</c:v>
                </c:pt>
                <c:pt idx="18">
                  <c:v>0.9852189137391052</c:v>
                </c:pt>
                <c:pt idx="19">
                  <c:v>1.0347627068355587</c:v>
                </c:pt>
                <c:pt idx="20">
                  <c:v>1.0313916098088218</c:v>
                </c:pt>
                <c:pt idx="21">
                  <c:v>0.91415892636720952</c:v>
                </c:pt>
                <c:pt idx="22">
                  <c:v>0.87571647256827412</c:v>
                </c:pt>
                <c:pt idx="23">
                  <c:v>0.88114222263024233</c:v>
                </c:pt>
              </c:numCache>
            </c:numRef>
          </c:val>
        </c:ser>
        <c:ser>
          <c:idx val="1"/>
          <c:order val="1"/>
          <c:tx>
            <c:v>Medicare FFS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'StateSummary Graphs'!$A$1:$A$28</c:f>
              <c:numCache>
                <c:formatCode>mmm\-yy</c:formatCode>
                <c:ptCount val="28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>
                  <c:v>41365</c:v>
                </c:pt>
                <c:pt idx="10">
                  <c:v>41395</c:v>
                </c:pt>
                <c:pt idx="11">
                  <c:v>41426</c:v>
                </c:pt>
                <c:pt idx="12">
                  <c:v>41456</c:v>
                </c:pt>
                <c:pt idx="13">
                  <c:v>41487</c:v>
                </c:pt>
                <c:pt idx="14">
                  <c:v>41518</c:v>
                </c:pt>
                <c:pt idx="15">
                  <c:v>41548</c:v>
                </c:pt>
                <c:pt idx="16">
                  <c:v>41579</c:v>
                </c:pt>
                <c:pt idx="17">
                  <c:v>41609</c:v>
                </c:pt>
                <c:pt idx="18">
                  <c:v>41640</c:v>
                </c:pt>
                <c:pt idx="19">
                  <c:v>41671</c:v>
                </c:pt>
                <c:pt idx="20">
                  <c:v>41699</c:v>
                </c:pt>
                <c:pt idx="21">
                  <c:v>41730</c:v>
                </c:pt>
                <c:pt idx="22">
                  <c:v>41760</c:v>
                </c:pt>
                <c:pt idx="23">
                  <c:v>41791</c:v>
                </c:pt>
                <c:pt idx="24">
                  <c:v>41821</c:v>
                </c:pt>
                <c:pt idx="25">
                  <c:v>41852</c:v>
                </c:pt>
                <c:pt idx="26">
                  <c:v>41883</c:v>
                </c:pt>
                <c:pt idx="27">
                  <c:v>41913</c:v>
                </c:pt>
              </c:numCache>
            </c:numRef>
          </c:cat>
          <c:val>
            <c:numRef>
              <c:f>StateSummaryTable!$L$210:$L$236</c:f>
              <c:numCache>
                <c:formatCode>0.00</c:formatCode>
                <c:ptCount val="27"/>
                <c:pt idx="0">
                  <c:v>1.8222315867753229</c:v>
                </c:pt>
                <c:pt idx="1">
                  <c:v>1.7774717819924355</c:v>
                </c:pt>
                <c:pt idx="2">
                  <c:v>1.8292362864721468</c:v>
                </c:pt>
                <c:pt idx="3">
                  <c:v>1.6678746803317739</c:v>
                </c:pt>
                <c:pt idx="4">
                  <c:v>1.6426061899254181</c:v>
                </c:pt>
                <c:pt idx="5">
                  <c:v>1.78438358690641</c:v>
                </c:pt>
                <c:pt idx="6">
                  <c:v>1.7716343729201216</c:v>
                </c:pt>
                <c:pt idx="7">
                  <c:v>1.560012874352452</c:v>
                </c:pt>
                <c:pt idx="8">
                  <c:v>1.7351511939299258</c:v>
                </c:pt>
                <c:pt idx="9">
                  <c:v>1.4127663178969838</c:v>
                </c:pt>
                <c:pt idx="10">
                  <c:v>1.4568497300656378</c:v>
                </c:pt>
                <c:pt idx="11">
                  <c:v>1.4329516936125666</c:v>
                </c:pt>
                <c:pt idx="12">
                  <c:v>1.3264764267990081</c:v>
                </c:pt>
                <c:pt idx="13">
                  <c:v>1.3700531450942222</c:v>
                </c:pt>
                <c:pt idx="14">
                  <c:v>1.3033816181188906</c:v>
                </c:pt>
                <c:pt idx="15">
                  <c:v>1.2947216827221846</c:v>
                </c:pt>
                <c:pt idx="16">
                  <c:v>1.2569455960396438</c:v>
                </c:pt>
                <c:pt idx="17">
                  <c:v>1.2862728924030344</c:v>
                </c:pt>
                <c:pt idx="18">
                  <c:v>1.0689159675315845</c:v>
                </c:pt>
                <c:pt idx="19">
                  <c:v>1.1474207691076856</c:v>
                </c:pt>
                <c:pt idx="20">
                  <c:v>1.1502752183077387</c:v>
                </c:pt>
                <c:pt idx="21">
                  <c:v>0.96823704328782534</c:v>
                </c:pt>
                <c:pt idx="22">
                  <c:v>0.92368119176258712</c:v>
                </c:pt>
                <c:pt idx="23">
                  <c:v>0.9775593015649372</c:v>
                </c:pt>
              </c:numCache>
            </c:numRef>
          </c:val>
        </c:ser>
        <c:ser>
          <c:idx val="2"/>
          <c:order val="2"/>
          <c:tx>
            <c:v>All-Payer (Preliminary)</c:v>
          </c:tx>
          <c:spPr>
            <a:ln>
              <a:solidFill>
                <a:schemeClr val="tx2">
                  <a:lumMod val="60000"/>
                  <a:lumOff val="40000"/>
                  <a:alpha val="50000"/>
                </a:schemeClr>
              </a:solidFill>
            </a:ln>
          </c:spPr>
          <c:marker>
            <c:symbol val="none"/>
          </c:marker>
          <c:cat>
            <c:numRef>
              <c:f>'StateSummary Graphs'!$A$1:$A$28</c:f>
              <c:numCache>
                <c:formatCode>mmm\-yy</c:formatCode>
                <c:ptCount val="28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>
                  <c:v>41365</c:v>
                </c:pt>
                <c:pt idx="10">
                  <c:v>41395</c:v>
                </c:pt>
                <c:pt idx="11">
                  <c:v>41426</c:v>
                </c:pt>
                <c:pt idx="12">
                  <c:v>41456</c:v>
                </c:pt>
                <c:pt idx="13">
                  <c:v>41487</c:v>
                </c:pt>
                <c:pt idx="14">
                  <c:v>41518</c:v>
                </c:pt>
                <c:pt idx="15">
                  <c:v>41548</c:v>
                </c:pt>
                <c:pt idx="16">
                  <c:v>41579</c:v>
                </c:pt>
                <c:pt idx="17">
                  <c:v>41609</c:v>
                </c:pt>
                <c:pt idx="18">
                  <c:v>41640</c:v>
                </c:pt>
                <c:pt idx="19">
                  <c:v>41671</c:v>
                </c:pt>
                <c:pt idx="20">
                  <c:v>41699</c:v>
                </c:pt>
                <c:pt idx="21">
                  <c:v>41730</c:v>
                </c:pt>
                <c:pt idx="22">
                  <c:v>41760</c:v>
                </c:pt>
                <c:pt idx="23">
                  <c:v>41791</c:v>
                </c:pt>
                <c:pt idx="24">
                  <c:v>41821</c:v>
                </c:pt>
                <c:pt idx="25">
                  <c:v>41852</c:v>
                </c:pt>
                <c:pt idx="26">
                  <c:v>41883</c:v>
                </c:pt>
                <c:pt idx="27">
                  <c:v>41913</c:v>
                </c:pt>
              </c:numCache>
            </c:numRef>
          </c:cat>
          <c:val>
            <c:numRef>
              <c:f>StateSummaryTable!$E$210:$E$236</c:f>
              <c:numCache>
                <c:formatCode>0.00</c:formatCode>
                <c:ptCount val="27"/>
                <c:pt idx="0">
                  <c:v>1.4889092488611078</c:v>
                </c:pt>
                <c:pt idx="1">
                  <c:v>1.5090308926911218</c:v>
                </c:pt>
                <c:pt idx="2">
                  <c:v>1.5397883547087803</c:v>
                </c:pt>
                <c:pt idx="3">
                  <c:v>1.4477078948900737</c:v>
                </c:pt>
                <c:pt idx="4">
                  <c:v>1.4566687748542315</c:v>
                </c:pt>
                <c:pt idx="5">
                  <c:v>1.4536040047831098</c:v>
                </c:pt>
                <c:pt idx="6">
                  <c:v>1.4535120939192858</c:v>
                </c:pt>
                <c:pt idx="7">
                  <c:v>1.349035345575605</c:v>
                </c:pt>
                <c:pt idx="8">
                  <c:v>1.4811486982180981</c:v>
                </c:pt>
                <c:pt idx="9">
                  <c:v>1.2611152997541435</c:v>
                </c:pt>
                <c:pt idx="10">
                  <c:v>1.2067292109804941</c:v>
                </c:pt>
                <c:pt idx="11">
                  <c:v>1.2106953887342784</c:v>
                </c:pt>
                <c:pt idx="12">
                  <c:v>1.1552876742831701</c:v>
                </c:pt>
                <c:pt idx="13">
                  <c:v>1.1971910054807149</c:v>
                </c:pt>
                <c:pt idx="14">
                  <c:v>1.2177759673034334</c:v>
                </c:pt>
                <c:pt idx="15">
                  <c:v>1.1611424818878961</c:v>
                </c:pt>
                <c:pt idx="16">
                  <c:v>1.1543836726115166</c:v>
                </c:pt>
                <c:pt idx="17">
                  <c:v>1.1636333617479473</c:v>
                </c:pt>
                <c:pt idx="18">
                  <c:v>0.9852189137391052</c:v>
                </c:pt>
                <c:pt idx="19">
                  <c:v>1.0347627068355587</c:v>
                </c:pt>
                <c:pt idx="20">
                  <c:v>1.0313916098088218</c:v>
                </c:pt>
                <c:pt idx="21">
                  <c:v>0.91415892636720952</c:v>
                </c:pt>
                <c:pt idx="22">
                  <c:v>0.87571647256827412</c:v>
                </c:pt>
                <c:pt idx="23">
                  <c:v>0.88114222263024233</c:v>
                </c:pt>
                <c:pt idx="24">
                  <c:v>1.0362792106367604</c:v>
                </c:pt>
                <c:pt idx="25">
                  <c:v>1.0927295878753998</c:v>
                </c:pt>
                <c:pt idx="26">
                  <c:v>1.1650022009139465</c:v>
                </c:pt>
              </c:numCache>
            </c:numRef>
          </c:val>
        </c:ser>
        <c:ser>
          <c:idx val="3"/>
          <c:order val="3"/>
          <c:tx>
            <c:v>Medicare FFS (Preliminary)</c:v>
          </c:tx>
          <c:spPr>
            <a:ln>
              <a:solidFill>
                <a:schemeClr val="accent2">
                  <a:alpha val="50000"/>
                </a:schemeClr>
              </a:solidFill>
            </a:ln>
          </c:spPr>
          <c:marker>
            <c:symbol val="none"/>
          </c:marker>
          <c:cat>
            <c:numRef>
              <c:f>'StateSummary Graphs'!$A$1:$A$28</c:f>
              <c:numCache>
                <c:formatCode>mmm\-yy</c:formatCode>
                <c:ptCount val="28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>
                  <c:v>41365</c:v>
                </c:pt>
                <c:pt idx="10">
                  <c:v>41395</c:v>
                </c:pt>
                <c:pt idx="11">
                  <c:v>41426</c:v>
                </c:pt>
                <c:pt idx="12">
                  <c:v>41456</c:v>
                </c:pt>
                <c:pt idx="13">
                  <c:v>41487</c:v>
                </c:pt>
                <c:pt idx="14">
                  <c:v>41518</c:v>
                </c:pt>
                <c:pt idx="15">
                  <c:v>41548</c:v>
                </c:pt>
                <c:pt idx="16">
                  <c:v>41579</c:v>
                </c:pt>
                <c:pt idx="17">
                  <c:v>41609</c:v>
                </c:pt>
                <c:pt idx="18">
                  <c:v>41640</c:v>
                </c:pt>
                <c:pt idx="19">
                  <c:v>41671</c:v>
                </c:pt>
                <c:pt idx="20">
                  <c:v>41699</c:v>
                </c:pt>
                <c:pt idx="21">
                  <c:v>41730</c:v>
                </c:pt>
                <c:pt idx="22">
                  <c:v>41760</c:v>
                </c:pt>
                <c:pt idx="23">
                  <c:v>41791</c:v>
                </c:pt>
                <c:pt idx="24">
                  <c:v>41821</c:v>
                </c:pt>
                <c:pt idx="25">
                  <c:v>41852</c:v>
                </c:pt>
                <c:pt idx="26">
                  <c:v>41883</c:v>
                </c:pt>
                <c:pt idx="27">
                  <c:v>41913</c:v>
                </c:pt>
              </c:numCache>
            </c:numRef>
          </c:cat>
          <c:val>
            <c:numRef>
              <c:f>StateSummaryTable!$N$210:$N$236</c:f>
              <c:numCache>
                <c:formatCode>0.00</c:formatCode>
                <c:ptCount val="27"/>
                <c:pt idx="0">
                  <c:v>1.8222315867753229</c:v>
                </c:pt>
                <c:pt idx="1">
                  <c:v>1.7774717819924355</c:v>
                </c:pt>
                <c:pt idx="2">
                  <c:v>1.8292362864721468</c:v>
                </c:pt>
                <c:pt idx="3">
                  <c:v>1.6678746803317739</c:v>
                </c:pt>
                <c:pt idx="4">
                  <c:v>1.6426061899254181</c:v>
                </c:pt>
                <c:pt idx="5">
                  <c:v>1.78438358690641</c:v>
                </c:pt>
                <c:pt idx="6">
                  <c:v>1.7716343729201216</c:v>
                </c:pt>
                <c:pt idx="7">
                  <c:v>1.560012874352452</c:v>
                </c:pt>
                <c:pt idx="8">
                  <c:v>1.7351511939299258</c:v>
                </c:pt>
                <c:pt idx="9">
                  <c:v>1.4127663178969838</c:v>
                </c:pt>
                <c:pt idx="10">
                  <c:v>1.4568497300656378</c:v>
                </c:pt>
                <c:pt idx="11">
                  <c:v>1.4329516936125666</c:v>
                </c:pt>
                <c:pt idx="12">
                  <c:v>1.3264764267990081</c:v>
                </c:pt>
                <c:pt idx="13">
                  <c:v>1.3700531450942222</c:v>
                </c:pt>
                <c:pt idx="14">
                  <c:v>1.3033816181188906</c:v>
                </c:pt>
                <c:pt idx="15">
                  <c:v>1.2947216827221846</c:v>
                </c:pt>
                <c:pt idx="16">
                  <c:v>1.2569455960396438</c:v>
                </c:pt>
                <c:pt idx="17">
                  <c:v>1.2862728924030344</c:v>
                </c:pt>
                <c:pt idx="18">
                  <c:v>1.0689159675315845</c:v>
                </c:pt>
                <c:pt idx="19">
                  <c:v>1.1474207691076856</c:v>
                </c:pt>
                <c:pt idx="20">
                  <c:v>1.1502752183077387</c:v>
                </c:pt>
                <c:pt idx="21">
                  <c:v>0.96823704328782534</c:v>
                </c:pt>
                <c:pt idx="22">
                  <c:v>0.92368119176258712</c:v>
                </c:pt>
                <c:pt idx="23">
                  <c:v>0.9775593015649372</c:v>
                </c:pt>
                <c:pt idx="24">
                  <c:v>1.1709665914174678</c:v>
                </c:pt>
                <c:pt idx="25">
                  <c:v>1.2387973269179362</c:v>
                </c:pt>
                <c:pt idx="26">
                  <c:v>1.3334917242194118</c:v>
                </c:pt>
              </c:numCache>
            </c:numRef>
          </c:val>
        </c:ser>
        <c:marker val="1"/>
        <c:axId val="55332224"/>
        <c:axId val="55366784"/>
      </c:lineChart>
      <c:dateAx>
        <c:axId val="55332224"/>
        <c:scaling>
          <c:orientation val="minMax"/>
        </c:scaling>
        <c:axPos val="b"/>
        <c:numFmt formatCode="mmm\-yy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5366784"/>
        <c:crosses val="autoZero"/>
        <c:auto val="1"/>
        <c:lblOffset val="100"/>
        <c:baseTimeUnit val="months"/>
      </c:dateAx>
      <c:valAx>
        <c:axId val="55366784"/>
        <c:scaling>
          <c:orientation val="minMax"/>
          <c:min val="0.4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533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458224341832352"/>
          <c:y val="3.3991337927602415E-2"/>
          <c:w val="0.27468168159844203"/>
          <c:h val="0.29411570914831381"/>
        </c:manualLayout>
      </c:layout>
      <c:spPr>
        <a:solidFill>
          <a:schemeClr val="bg1"/>
        </a:solidFill>
        <a:ln>
          <a:solidFill>
            <a:schemeClr val="accent2"/>
          </a:solidFill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span"/>
  </c:chart>
  <c:spPr>
    <a:solidFill>
      <a:schemeClr val="bg1"/>
    </a:solidFill>
    <a:ln>
      <a:noFill/>
    </a:ln>
    <a:effectLst/>
  </c:spPr>
  <c:txPr>
    <a:bodyPr/>
    <a:lstStyle/>
    <a:p>
      <a:pPr>
        <a:defRPr sz="11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0.94949</cdr:y>
    </cdr:from>
    <cdr:to>
      <cdr:x>0.90331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4476728"/>
          <a:ext cx="6496041" cy="2381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Note:</a:t>
          </a:r>
          <a:r>
            <a:rPr lang="en-US" sz="1100" baseline="0"/>
            <a:t>  Based on final d</a:t>
          </a:r>
          <a:r>
            <a:rPr lang="en-US" sz="1100"/>
            <a:t>ata</a:t>
          </a:r>
          <a:r>
            <a:rPr lang="en-US" sz="1100" baseline="0"/>
            <a:t> for January 2013 - June 2014 and preliminary data for July -September 2014. </a:t>
          </a:r>
          <a:endParaRPr lang="en-US" sz="1100"/>
        </a:p>
      </cdr:txBody>
    </cdr:sp>
  </cdr:relSizeAnchor>
  <cdr:relSizeAnchor xmlns:cdr="http://schemas.openxmlformats.org/drawingml/2006/chartDrawing">
    <cdr:from>
      <cdr:x>0.62783</cdr:x>
      <cdr:y>0.03138</cdr:y>
    </cdr:from>
    <cdr:to>
      <cdr:x>0.63111</cdr:x>
      <cdr:y>0.82227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5164144" y="161925"/>
          <a:ext cx="26981" cy="408112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0.56292</cdr:x>
      <cdr:y>0.55993</cdr:y>
    </cdr:from>
    <cdr:to>
      <cdr:x>0.6914</cdr:x>
      <cdr:y>0.6569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4563162" y="2751068"/>
          <a:ext cx="1041489" cy="47644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dirty="0"/>
            <a:t>New</a:t>
          </a:r>
          <a:r>
            <a:rPr lang="en-US" sz="1100" b="1" baseline="0" dirty="0"/>
            <a:t> Waiver Start Date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0.29182</cdr:x>
      <cdr:y>0.03507</cdr:y>
    </cdr:from>
    <cdr:to>
      <cdr:x>0.2922</cdr:x>
      <cdr:y>0.82063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 flipV="1">
          <a:off x="2400300" y="180975"/>
          <a:ext cx="3182" cy="405365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0.9458</cdr:y>
    </cdr:from>
    <cdr:to>
      <cdr:x>0.9924</cdr:x>
      <cdr:y>0.99631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4880505"/>
          <a:ext cx="8162925" cy="260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Note:</a:t>
          </a:r>
          <a:r>
            <a:rPr lang="en-US" sz="1100" baseline="0" dirty="0"/>
            <a:t>  Based on final d</a:t>
          </a:r>
          <a:r>
            <a:rPr lang="en-US" sz="1100" dirty="0"/>
            <a:t>ata</a:t>
          </a:r>
          <a:r>
            <a:rPr lang="en-US" sz="1100" baseline="0" dirty="0"/>
            <a:t> for January 2013 - June 2014 and preliminary data for July - September </a:t>
          </a:r>
          <a:r>
            <a:rPr lang="en-US" sz="1100" baseline="0" dirty="0" smtClean="0"/>
            <a:t>2014.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0.60563</cdr:x>
      <cdr:y>0.03178</cdr:y>
    </cdr:from>
    <cdr:to>
      <cdr:x>0.60901</cdr:x>
      <cdr:y>0.82695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4981575" y="163973"/>
          <a:ext cx="27816" cy="410322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0.54376</cdr:x>
      <cdr:y>0.62362</cdr:y>
    </cdr:from>
    <cdr:to>
      <cdr:x>0.67224</cdr:x>
      <cdr:y>0.72059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4472634" y="3217980"/>
          <a:ext cx="1056801" cy="500384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dirty="0"/>
            <a:t>New</a:t>
          </a:r>
          <a:r>
            <a:rPr lang="en-US" sz="1100" b="1" baseline="0" dirty="0"/>
            <a:t> Waiver Start Date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0.28487</cdr:x>
      <cdr:y>0.03323</cdr:y>
    </cdr:from>
    <cdr:to>
      <cdr:x>0.28603</cdr:x>
      <cdr:y>0.82879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2343150" y="171452"/>
          <a:ext cx="9525" cy="410527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AEDC2B-0DB8-4188-8363-FF1C9CE62C0C}" type="datetimeFigureOut">
              <a:rPr lang="en-US" smtClean="0"/>
              <a:pPr/>
              <a:t>12/5/2014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4E351C-DE38-4FEE-B5BC-F6592FE7BA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015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B5CD00-5233-8B47-BB56-1990643FAA60}" type="datetimeFigureOut">
              <a:rPr lang="en-US" smtClean="0"/>
              <a:pPr/>
              <a:t>12/5/2014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F89A7E-C129-9145-8621-A4974F617E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4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8A44D-D987-491C-9570-AF8EE28806E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731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89A7E-C129-9145-8621-A4974F617E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94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89A7E-C129-9145-8621-A4974F617E7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maryland.gov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maryland.gov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515983"/>
            <a:ext cx="6858000" cy="1228725"/>
          </a:xfrm>
        </p:spPr>
        <p:txBody>
          <a:bodyPr anchor="ctr" anchorCtr="0">
            <a:noAutofit/>
          </a:bodyPr>
          <a:lstStyle>
            <a:lvl1pPr algn="l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480691"/>
            <a:ext cx="6858000" cy="898754"/>
          </a:xfrm>
        </p:spPr>
        <p:txBody>
          <a:bodyPr anchor="ctr" anchorCtr="0"/>
          <a:lstStyle>
            <a:lvl1pPr marL="0" indent="0" algn="ctr">
              <a:buNone/>
              <a:defRPr sz="20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21894" y="2515983"/>
            <a:ext cx="7644063" cy="1280160"/>
          </a:xfrm>
          <a:prstGeom prst="rect">
            <a:avLst/>
          </a:prstGeom>
          <a:noFill/>
          <a:ln w="6350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737938" y="4361553"/>
            <a:ext cx="7668126" cy="1155541"/>
          </a:xfrm>
          <a:prstGeom prst="rect">
            <a:avLst/>
          </a:prstGeom>
          <a:noFill/>
          <a:ln w="6350" cap="rnd" cmpd="sng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21895" y="2515983"/>
            <a:ext cx="228600" cy="1280160"/>
          </a:xfrm>
          <a:prstGeom prst="rect">
            <a:avLst/>
          </a:prstGeom>
          <a:solidFill>
            <a:srgbClr val="C00000"/>
          </a:solidFill>
          <a:ln w="6350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37938" y="4361553"/>
            <a:ext cx="228600" cy="11555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0" name="Picture 9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70820" y="6187548"/>
            <a:ext cx="1668677" cy="6704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Initail Draft for Staff Comment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Initail Draft for Staff Comment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Initail Draft for Staff Comment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84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Initail Draft for Staff Comment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4601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Initail Draft for Staff Comment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696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Initail Draft for Staff Comment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6941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Initail Draft for Staff Comment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4089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Initail Draft for Staff Comment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8945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Initail Draft for Staff Comment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08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Initail Draft for Staff Comment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312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>
            <a:lvl1pPr>
              <a:defRPr sz="44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Initail Draft for Staff Comment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6907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Initail Draft for Staff Comment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3743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Initail Draft for Staff Comment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230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Initail Draft for Staff Comment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9" name="Picture 2" descr="maryland.gov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115049"/>
            <a:ext cx="1600200" cy="742951"/>
          </a:xfrm>
          <a:prstGeom prst="rect">
            <a:avLst/>
          </a:prstGeom>
          <a:noFill/>
        </p:spPr>
      </p:pic>
      <p:pic>
        <p:nvPicPr>
          <p:cNvPr id="10" name="Picture 9" descr="HSCRC log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062879" y="6088910"/>
            <a:ext cx="1841932" cy="740062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6" name="TextBox 15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72438" y="6014537"/>
            <a:ext cx="1944303" cy="7811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Initail Draft for Staff Comment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maryland.go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115049"/>
            <a:ext cx="1600200" cy="7429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 descr="HSCRC log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084650" y="6088910"/>
            <a:ext cx="1841932" cy="740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Initail Draft for Staff Comment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Initail Draft for Staff Comment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Initail Draft for Staff Comment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Initail Draft for Staff Comment</a:t>
            </a: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8A6EE-6F06-4E6D-B29B-038C3C4E3D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41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state+of+maryland+logo&amp;source=images&amp;cd=&amp;cad=rja&amp;docid=_eQ0EHBDGw6juM&amp;tbnid=TFGQX_NsstKcsM:&amp;ved=0CAUQjRw&amp;url=http://broadneck.info/history/marylands-world-war-ii-memorial/&amp;ei=_8sTUcGADsqt0AHQvoCABQ&amp;bvm=bv.42080656,d.dmQ&amp;psig=AFQjCNFCpWb9d4U07ptl2z0E0Ejt6TnzVg&amp;ust=136033828145547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6501" y="2751667"/>
            <a:ext cx="7163559" cy="982133"/>
          </a:xfrm>
        </p:spPr>
        <p:txBody>
          <a:bodyPr lIns="27432" rIns="27432"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Maryland’s New All-Payer Model: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What a Revolution Feels Like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9329" y="4480691"/>
            <a:ext cx="6970699" cy="898754"/>
          </a:xfrm>
        </p:spPr>
        <p:txBody>
          <a:bodyPr lIns="27432" rIns="27432">
            <a:normAutofit fontScale="77500" lnSpcReduction="2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3100" dirty="0" smtClean="0"/>
              <a:t>Stephen F. Jencks, M.D., M.P.H.</a:t>
            </a:r>
          </a:p>
        </p:txBody>
      </p:sp>
      <p:pic>
        <p:nvPicPr>
          <p:cNvPr id="4" name="Picture 4" descr="http://broadneck.info/wp-content/uploads/2009/05/maryland_log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95274"/>
            <a:ext cx="2714625" cy="1228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115434"/>
            <a:ext cx="6858000" cy="70400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End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All Payer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Growth in hospital revenues capped at 3.58% a year plus population growth.</a:t>
            </a:r>
          </a:p>
          <a:p>
            <a:r>
              <a:rPr lang="en-US" dirty="0" smtClean="0"/>
              <a:t>Larger savings for Medicare ($330 million over 5 years compared to growth for the rest of the country).</a:t>
            </a:r>
          </a:p>
          <a:p>
            <a:r>
              <a:rPr lang="en-US" dirty="0" smtClean="0"/>
              <a:t>Global revenue caps for all hospitals in the state for almost all hospital programs except physicians.</a:t>
            </a:r>
          </a:p>
          <a:p>
            <a:r>
              <a:rPr lang="en-US" dirty="0" smtClean="0"/>
              <a:t>Proposal due in 2017 to extend the model to all health care costs in Maryland.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dirty="0" smtClean="0"/>
              <a:t>The Fundamental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required savings can be achieved by </a:t>
            </a:r>
          </a:p>
          <a:p>
            <a:r>
              <a:rPr lang="en-US" dirty="0" smtClean="0"/>
              <a:t>Reducing care that is bad for patients such as healthcare-acquired conditions, readmissions, and prevention quality indicator admissions, and</a:t>
            </a:r>
          </a:p>
          <a:p>
            <a:r>
              <a:rPr lang="en-US" dirty="0" smtClean="0"/>
              <a:t>Increasing care that is good for patients such as prevention, effective management of chronic disease, and care that is responsive to patient and family preferences.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4628" y="203200"/>
            <a:ext cx="8396514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Monthly Risk-Adjusted Readmission Rates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27099882"/>
              </p:ext>
            </p:extLst>
          </p:nvPr>
        </p:nvGraphicFramePr>
        <p:xfrm>
          <a:off x="384628" y="1175658"/>
          <a:ext cx="8106229" cy="4913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362" y="3860317"/>
            <a:ext cx="3181095" cy="10856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331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Monthly Risk-Adjusted </a:t>
            </a:r>
            <a:r>
              <a:rPr lang="en-US" b="1" dirty="0"/>
              <a:t>PPC </a:t>
            </a:r>
            <a:r>
              <a:rPr lang="en-US" b="1" dirty="0" smtClean="0"/>
              <a:t>Rates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1765846"/>
              </p:ext>
            </p:extLst>
          </p:nvPr>
        </p:nvGraphicFramePr>
        <p:xfrm>
          <a:off x="531865" y="1211942"/>
          <a:ext cx="7588877" cy="494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177" y="3853153"/>
            <a:ext cx="3057823" cy="9260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8738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3448"/>
          </a:xfrm>
        </p:spPr>
        <p:txBody>
          <a:bodyPr>
            <a:noAutofit/>
          </a:bodyPr>
          <a:lstStyle/>
          <a:p>
            <a:r>
              <a:rPr lang="en-US" dirty="0" smtClean="0"/>
              <a:t>HSCRC Core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160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Core mission is to set rates that allow an efficient hospital to be profitable and to assure that the services justify the rates – that is, are of adequate quality.</a:t>
            </a:r>
          </a:p>
          <a:p>
            <a:r>
              <a:rPr lang="en-US" dirty="0" smtClean="0"/>
              <a:t>Uses an advisory council and workgroups to help it find the best ways.</a:t>
            </a:r>
          </a:p>
          <a:p>
            <a:r>
              <a:rPr lang="en-US" dirty="0" smtClean="0"/>
              <a:t>HSCRC has responsibility and statutory authority to make this model work financially.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the Core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HSCRC does not have the statutory authority to require some activities that are vital to clinical success of the new all-payer model.</a:t>
            </a:r>
          </a:p>
          <a:p>
            <a:pPr lvl="1"/>
            <a:r>
              <a:rPr lang="en-US" dirty="0" smtClean="0"/>
              <a:t>Alignment of physician and hospital incentives</a:t>
            </a:r>
          </a:p>
          <a:p>
            <a:pPr lvl="1"/>
            <a:r>
              <a:rPr lang="en-US" dirty="0" smtClean="0"/>
              <a:t>Coordination of care among providers</a:t>
            </a:r>
          </a:p>
          <a:p>
            <a:pPr lvl="1"/>
            <a:r>
              <a:rPr lang="en-US" dirty="0" smtClean="0"/>
              <a:t>Use of patient-owned care plans</a:t>
            </a:r>
          </a:p>
          <a:p>
            <a:r>
              <a:rPr lang="en-US" dirty="0" smtClean="0"/>
              <a:t>In these areas HSCRC can only succeed by working with stakeholders and State agencies as a convener, catalyst, and partner.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152400"/>
            <a:ext cx="84328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HSCRC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800" dirty="0" smtClean="0"/>
              <a:t>Care Coordination</a:t>
            </a:r>
            <a:r>
              <a:rPr lang="en-US" sz="4800" dirty="0" smtClean="0"/>
              <a:t>: </a:t>
            </a:r>
            <a:r>
              <a:rPr lang="en-US" dirty="0" smtClean="0"/>
              <a:t>Support short- and long-term strategies to integrate care for the most vulnerable and for all patients.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800" dirty="0" smtClean="0"/>
              <a:t>Clinical Improvement: </a:t>
            </a:r>
            <a:r>
              <a:rPr lang="en-US" sz="3200" dirty="0" smtClean="0"/>
              <a:t>Support selected strategies for reducing useless/hazardous services.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800" dirty="0" smtClean="0"/>
              <a:t>Consumer Voice: </a:t>
            </a:r>
            <a:r>
              <a:rPr lang="en-US" dirty="0" smtClean="0"/>
              <a:t>Support consumer engagement and skill development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800" dirty="0" smtClean="0"/>
              <a:t>Physician Participation:</a:t>
            </a:r>
            <a:r>
              <a:rPr lang="en-US" sz="3200" dirty="0" smtClean="0"/>
              <a:t> Support implementation of physician alignment/engagement models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>
            <a:off x="5449323" y="3220996"/>
            <a:ext cx="2915883" cy="308935"/>
            <a:chOff x="5449323" y="3183010"/>
            <a:chExt cx="2915883" cy="308935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5449323" y="3183010"/>
              <a:ext cx="2915883" cy="6009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endCxn id="23" idx="0"/>
            </p:cNvCxnSpPr>
            <p:nvPr/>
          </p:nvCxnSpPr>
          <p:spPr>
            <a:xfrm>
              <a:off x="5449323" y="3189019"/>
              <a:ext cx="0" cy="28856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21" idx="0"/>
            </p:cNvCxnSpPr>
            <p:nvPr/>
          </p:nvCxnSpPr>
          <p:spPr>
            <a:xfrm>
              <a:off x="6933112" y="3189019"/>
              <a:ext cx="0" cy="302926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8356968" y="3189019"/>
              <a:ext cx="8238" cy="27906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Organization for Planning: Phase 2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560332" y="1504426"/>
            <a:ext cx="2627692" cy="648727"/>
            <a:chOff x="2745854" y="1032463"/>
            <a:chExt cx="2419238" cy="668301"/>
          </a:xfrm>
          <a:solidFill>
            <a:schemeClr val="bg2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" name="Rounded Rectangle 6"/>
            <p:cNvSpPr/>
            <p:nvPr/>
          </p:nvSpPr>
          <p:spPr>
            <a:xfrm>
              <a:off x="2745854" y="1032463"/>
              <a:ext cx="2419238" cy="6683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2769388" y="1052037"/>
              <a:ext cx="2320598" cy="62915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HSCRC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/>
                <a:t>Commissioners &amp; Staff</a:t>
              </a:r>
              <a:endParaRPr lang="en-US" kern="1200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911410" y="1469922"/>
            <a:ext cx="1863260" cy="753076"/>
            <a:chOff x="681891" y="2033125"/>
            <a:chExt cx="1863260" cy="753076"/>
          </a:xfrm>
          <a:solidFill>
            <a:schemeClr val="bg2">
              <a:lumMod val="75000"/>
            </a:schemeClr>
          </a:solidFill>
        </p:grpSpPr>
        <p:sp>
          <p:nvSpPr>
            <p:cNvPr id="11" name="Flowchart: Terminator 10"/>
            <p:cNvSpPr/>
            <p:nvPr/>
          </p:nvSpPr>
          <p:spPr>
            <a:xfrm>
              <a:off x="681891" y="2033125"/>
              <a:ext cx="1863260" cy="753076"/>
            </a:xfrm>
            <a:prstGeom prst="flowChartTerminator">
              <a:avLst/>
            </a:prstGeom>
            <a:grpFill/>
            <a:ln>
              <a:solidFill>
                <a:srgbClr val="002060"/>
              </a:solidFill>
            </a:ln>
            <a:effectLst>
              <a:outerShdw blurRad="50800" dist="38100" dir="8100000" algn="tr" rotWithShape="0">
                <a:schemeClr val="bg2">
                  <a:lumMod val="25000"/>
                  <a:alpha val="40000"/>
                </a:schemeClr>
              </a:outerShdw>
            </a:effectLst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lowchart: Terminator 4"/>
            <p:cNvSpPr/>
            <p:nvPr/>
          </p:nvSpPr>
          <p:spPr>
            <a:xfrm>
              <a:off x="769706" y="2143402"/>
              <a:ext cx="1687630" cy="5325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Advisory Council</a:t>
              </a:r>
              <a:endParaRPr lang="en-US" sz="2400" kern="1200" dirty="0"/>
            </a:p>
          </p:txBody>
        </p:sp>
      </p:grpSp>
      <p:cxnSp>
        <p:nvCxnSpPr>
          <p:cNvPr id="42" name="Straight Arrow Connector 41"/>
          <p:cNvCxnSpPr>
            <a:stCxn id="8" idx="2"/>
          </p:cNvCxnSpPr>
          <p:nvPr/>
        </p:nvCxnSpPr>
        <p:spPr>
          <a:xfrm flipH="1">
            <a:off x="2634343" y="2134153"/>
            <a:ext cx="2211828" cy="790279"/>
          </a:xfrm>
          <a:prstGeom prst="straightConnector1">
            <a:avLst/>
          </a:prstGeom>
          <a:ln w="50800">
            <a:solidFill>
              <a:srgbClr val="002060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803916" y="3220997"/>
            <a:ext cx="3585864" cy="1212982"/>
            <a:chOff x="788536" y="3220995"/>
            <a:chExt cx="3585864" cy="928646"/>
          </a:xfrm>
          <a:solidFill>
            <a:schemeClr val="bg2">
              <a:lumMod val="75000"/>
            </a:schemeClr>
          </a:solidFill>
          <a:effectLst/>
        </p:grpSpPr>
        <p:sp>
          <p:nvSpPr>
            <p:cNvPr id="31" name="Rounded Rectangle 30"/>
            <p:cNvSpPr/>
            <p:nvPr/>
          </p:nvSpPr>
          <p:spPr>
            <a:xfrm>
              <a:off x="2766628" y="3417435"/>
              <a:ext cx="1607772" cy="722458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2060"/>
              </a:solidFill>
            </a:ln>
            <a:effectLst>
              <a:outerShdw blurRad="50800" dist="177800" dir="8100000" algn="tr" rotWithShape="0">
                <a:schemeClr val="bg2">
                  <a:lumMod val="50000"/>
                  <a:alpha val="40000"/>
                </a:schemeClr>
              </a:outerShdw>
            </a:effectLst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27"/>
            <p:cNvSpPr/>
            <p:nvPr/>
          </p:nvSpPr>
          <p:spPr>
            <a:xfrm>
              <a:off x="788536" y="3435421"/>
              <a:ext cx="1607772" cy="71422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2060"/>
              </a:solidFill>
            </a:ln>
            <a:effectLst>
              <a:outerShdw blurRad="50800" dist="177800" dir="8100000" algn="tr" rotWithShape="0">
                <a:schemeClr val="bg2">
                  <a:lumMod val="75000"/>
                  <a:alpha val="60000"/>
                </a:schemeClr>
              </a:outerShdw>
            </a:effectLst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72" name="Group 71"/>
            <p:cNvGrpSpPr/>
            <p:nvPr/>
          </p:nvGrpSpPr>
          <p:grpSpPr>
            <a:xfrm>
              <a:off x="1598141" y="3220995"/>
              <a:ext cx="1972373" cy="219728"/>
              <a:chOff x="1317171" y="3220995"/>
              <a:chExt cx="2634342" cy="133239"/>
            </a:xfrm>
            <a:grpFill/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1317171" y="3220995"/>
                <a:ext cx="2634342" cy="0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317171" y="3220995"/>
                <a:ext cx="0" cy="133239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3951513" y="3220995"/>
                <a:ext cx="0" cy="133239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2" name="Straight Connector 61"/>
          <p:cNvCxnSpPr/>
          <p:nvPr/>
        </p:nvCxnSpPr>
        <p:spPr>
          <a:xfrm>
            <a:off x="11103429" y="40386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7714043" y="3468089"/>
            <a:ext cx="1161697" cy="953156"/>
            <a:chOff x="3633874" y="2244709"/>
            <a:chExt cx="1206274" cy="893094"/>
          </a:xfrm>
        </p:grpSpPr>
        <p:sp>
          <p:nvSpPr>
            <p:cNvPr id="17" name="Rounded Rectangle 16"/>
            <p:cNvSpPr/>
            <p:nvPr/>
          </p:nvSpPr>
          <p:spPr>
            <a:xfrm>
              <a:off x="3633874" y="2244709"/>
              <a:ext cx="1206274" cy="893094"/>
            </a:xfrm>
            <a:prstGeom prst="roundRect">
              <a:avLst>
                <a:gd name="adj" fmla="val 10000"/>
              </a:avLst>
            </a:prstGeom>
            <a:solidFill>
              <a:schemeClr val="bg2">
                <a:alpha val="90000"/>
              </a:schemeClr>
            </a:solidFill>
            <a:ln>
              <a:solidFill>
                <a:srgbClr val="002060"/>
              </a:solidFill>
            </a:ln>
            <a:effectLst>
              <a:outerShdw blurRad="508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3647818" y="2267208"/>
              <a:ext cx="1161278" cy="7231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Alignment Models Workgroup </a:t>
              </a:r>
              <a:endParaRPr lang="en-US" sz="14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309376" y="3468087"/>
            <a:ext cx="1220814" cy="965891"/>
            <a:chOff x="5245652" y="2244709"/>
            <a:chExt cx="1092504" cy="965891"/>
          </a:xfrm>
        </p:grpSpPr>
        <p:sp>
          <p:nvSpPr>
            <p:cNvPr id="20" name="Rounded Rectangle 19"/>
            <p:cNvSpPr/>
            <p:nvPr/>
          </p:nvSpPr>
          <p:spPr>
            <a:xfrm>
              <a:off x="5245652" y="2244709"/>
              <a:ext cx="1092504" cy="953157"/>
            </a:xfrm>
            <a:prstGeom prst="roundRect">
              <a:avLst>
                <a:gd name="adj" fmla="val 10000"/>
              </a:avLst>
            </a:prstGeom>
            <a:solidFill>
              <a:schemeClr val="bg2">
                <a:alpha val="90000"/>
              </a:schemeClr>
            </a:solidFill>
            <a:ln>
              <a:solidFill>
                <a:srgbClr val="002060"/>
              </a:solidFill>
            </a:ln>
            <a:effectLst>
              <a:outerShdw blurRad="508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5269508" y="2268567"/>
              <a:ext cx="1068647" cy="942033"/>
            </a:xfrm>
            <a:prstGeom prst="rect">
              <a:avLst/>
            </a:prstGeom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Consumer Engagement, </a:t>
              </a:r>
              <a:r>
                <a:rPr lang="en-US" sz="1400" kern="1200" dirty="0" smtClean="0">
                  <a:solidFill>
                    <a:schemeClr val="tx1"/>
                  </a:solidFill>
                </a:rPr>
                <a:t>Outreach &amp; Education  Workgroup</a:t>
              </a:r>
              <a:endParaRPr lang="en-US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792198" y="3477582"/>
            <a:ext cx="1314249" cy="943662"/>
            <a:chOff x="3199062" y="2169765"/>
            <a:chExt cx="1703663" cy="1037201"/>
          </a:xfrm>
        </p:grpSpPr>
        <p:sp>
          <p:nvSpPr>
            <p:cNvPr id="23" name="Rounded Rectangle 22"/>
            <p:cNvSpPr/>
            <p:nvPr/>
          </p:nvSpPr>
          <p:spPr>
            <a:xfrm>
              <a:off x="3199062" y="2169765"/>
              <a:ext cx="1703663" cy="1037201"/>
            </a:xfrm>
            <a:prstGeom prst="roundRect">
              <a:avLst>
                <a:gd name="adj" fmla="val 10000"/>
              </a:avLst>
            </a:prstGeom>
            <a:solidFill>
              <a:schemeClr val="bg2">
                <a:alpha val="90000"/>
              </a:schemeClr>
            </a:solidFill>
            <a:ln>
              <a:solidFill>
                <a:srgbClr val="002060"/>
              </a:solidFill>
            </a:ln>
            <a:effectLst>
              <a:outerShdw blurRad="508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3223720" y="2204396"/>
              <a:ext cx="1679003" cy="915906"/>
            </a:xfrm>
            <a:prstGeom prst="rect">
              <a:avLst/>
            </a:prstGeom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Care Coordination Workgroup</a:t>
              </a:r>
              <a:endParaRPr lang="en-US" sz="1400" kern="12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4900852" y="2613808"/>
            <a:ext cx="406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PARTNERSHIP ACTIVITIES</a:t>
            </a:r>
          </a:p>
          <a:p>
            <a:pPr algn="ctr"/>
            <a:r>
              <a:rPr lang="en-US" dirty="0" smtClean="0"/>
              <a:t>Multi-Agency and Stakeholder Groups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68" name="Straight Connector 67"/>
          <p:cNvCxnSpPr>
            <a:stCxn id="8" idx="2"/>
            <a:endCxn id="41" idx="0"/>
          </p:cNvCxnSpPr>
          <p:nvPr/>
        </p:nvCxnSpPr>
        <p:spPr>
          <a:xfrm>
            <a:off x="4846171" y="2134153"/>
            <a:ext cx="2086941" cy="479655"/>
          </a:xfrm>
          <a:prstGeom prst="line">
            <a:avLst/>
          </a:prstGeom>
          <a:ln w="44450">
            <a:solidFill>
              <a:srgbClr val="002060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7" idx="1"/>
            <a:endCxn id="11" idx="3"/>
          </p:cNvCxnSpPr>
          <p:nvPr/>
        </p:nvCxnSpPr>
        <p:spPr>
          <a:xfrm flipH="1">
            <a:off x="2774670" y="1828790"/>
            <a:ext cx="785662" cy="17670"/>
          </a:xfrm>
          <a:prstGeom prst="straightConnector1">
            <a:avLst/>
          </a:prstGeom>
          <a:ln w="50800">
            <a:solidFill>
              <a:srgbClr val="002060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440611" y="2916194"/>
            <a:ext cx="2424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HSCRC FUNCTIONS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684015" y="3494835"/>
            <a:ext cx="180916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Payment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</a:pPr>
            <a:endParaRPr lang="en-US" sz="2000" dirty="0" smtClean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/>
              <a:t>Payment Models Workgroup</a:t>
            </a:r>
            <a:endParaRPr lang="en-US" sz="1200" dirty="0"/>
          </a:p>
        </p:txBody>
      </p:sp>
      <p:sp>
        <p:nvSpPr>
          <p:cNvPr id="32" name="Rounded Rectangle 4"/>
          <p:cNvSpPr/>
          <p:nvPr/>
        </p:nvSpPr>
        <p:spPr>
          <a:xfrm>
            <a:off x="2774670" y="3477583"/>
            <a:ext cx="1580156" cy="956394"/>
          </a:xfrm>
          <a:prstGeom prst="rect">
            <a:avLst/>
          </a:prstGeom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Performance Improvement </a:t>
            </a:r>
            <a:r>
              <a:rPr lang="en-US" sz="1200" kern="1200" dirty="0" smtClean="0"/>
              <a:t>Measurement Workgroup</a:t>
            </a:r>
            <a:endParaRPr lang="en-US" sz="1200" kern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SCRC - Maryland">
  <a:themeElements>
    <a:clrScheme name="Custom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C00000"/>
      </a:accent1>
      <a:accent2>
        <a:srgbClr val="7F7F7F"/>
      </a:accent2>
      <a:accent3>
        <a:srgbClr val="E8E2E0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HSCRC - Maryland.thmx</Template>
  <TotalTime>21918</TotalTime>
  <Words>429</Words>
  <Application>Microsoft Office PowerPoint</Application>
  <PresentationFormat>On-screen Show (4:3)</PresentationFormat>
  <Paragraphs>53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HSCRC - Maryland</vt:lpstr>
      <vt:lpstr>Office Theme</vt:lpstr>
      <vt:lpstr>Maryland’s New All-Payer Model: What a Revolution Feels Like </vt:lpstr>
      <vt:lpstr>The New All Payer Model</vt:lpstr>
      <vt:lpstr>The Fundamental Theorem</vt:lpstr>
      <vt:lpstr>Monthly Risk-Adjusted Readmission Rates</vt:lpstr>
      <vt:lpstr>Monthly Risk-Adjusted PPC Rates</vt:lpstr>
      <vt:lpstr>HSCRC Core Mission</vt:lpstr>
      <vt:lpstr>Limits of the Core Mission</vt:lpstr>
      <vt:lpstr>HSCRC Partnerships</vt:lpstr>
      <vt:lpstr>Organization for Planning: Phase 2</vt:lpstr>
      <vt:lpstr>End </vt:lpstr>
    </vt:vector>
  </TitlesOfParts>
  <Company>Johns Hopkins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 Colmers</dc:creator>
  <cp:lastModifiedBy>Windows User</cp:lastModifiedBy>
  <cp:revision>685</cp:revision>
  <cp:lastPrinted>2014-05-20T13:17:56Z</cp:lastPrinted>
  <dcterms:created xsi:type="dcterms:W3CDTF">2013-11-22T19:49:39Z</dcterms:created>
  <dcterms:modified xsi:type="dcterms:W3CDTF">2014-12-05T19:22:35Z</dcterms:modified>
</cp:coreProperties>
</file>