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19" r:id="rId3"/>
    <p:sldId id="384" r:id="rId4"/>
    <p:sldId id="434" r:id="rId5"/>
    <p:sldId id="435" r:id="rId6"/>
    <p:sldId id="436" r:id="rId7"/>
    <p:sldId id="437" r:id="rId8"/>
    <p:sldId id="438" r:id="rId9"/>
    <p:sldId id="428" r:id="rId10"/>
    <p:sldId id="439" r:id="rId11"/>
    <p:sldId id="440" r:id="rId12"/>
    <p:sldId id="441" r:id="rId13"/>
    <p:sldId id="430" r:id="rId14"/>
    <p:sldId id="443" r:id="rId15"/>
    <p:sldId id="444" r:id="rId16"/>
    <p:sldId id="446" r:id="rId17"/>
    <p:sldId id="431" r:id="rId18"/>
    <p:sldId id="432" r:id="rId19"/>
    <p:sldId id="445" r:id="rId20"/>
    <p:sldId id="42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708"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7C06D-BF20-4661-AAE0-A790A7B1AB5F}" type="datetimeFigureOut">
              <a:rPr lang="en-US" smtClean="0"/>
              <a:pPr/>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BF3B0-DEBC-426A-8971-DD9451F60CAF}" type="slidenum">
              <a:rPr lang="en-US" smtClean="0"/>
              <a:pPr/>
              <a:t>‹#›</a:t>
            </a:fld>
            <a:endParaRPr lang="en-US"/>
          </a:p>
        </p:txBody>
      </p:sp>
    </p:spTree>
    <p:extLst>
      <p:ext uri="{BB962C8B-B14F-4D97-AF65-F5344CB8AC3E}">
        <p14:creationId xmlns:p14="http://schemas.microsoft.com/office/powerpoint/2010/main" xmlns="" val="103550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spect="1" noChangeArrowheads="1" noTextEdit="1"/>
          </p:cNvSpPr>
          <p:nvPr>
            <p:ph type="sldImg"/>
          </p:nvPr>
        </p:nvSpPr>
        <p:spPr>
          <a:xfrm>
            <a:off x="2019300" y="0"/>
            <a:ext cx="2438400" cy="1828800"/>
          </a:xfrm>
          <a:ln/>
        </p:spPr>
      </p:sp>
      <p:sp>
        <p:nvSpPr>
          <p:cNvPr id="717827" name="Rectangle 3"/>
          <p:cNvSpPr>
            <a:spLocks noGrp="1" noChangeArrowheads="1"/>
          </p:cNvSpPr>
          <p:nvPr>
            <p:ph type="body" idx="1"/>
          </p:nvPr>
        </p:nvSpPr>
        <p:spPr/>
        <p:txBody>
          <a:bodyPr/>
          <a:lstStyle/>
          <a:p>
            <a:r>
              <a:rPr lang="en-US"/>
              <a:t>Today, I will describe Maryland’s Unique All-Payor Hospital Rate Setting system</a:t>
            </a:r>
          </a:p>
          <a:p>
            <a:endParaRPr lang="en-US"/>
          </a:p>
          <a:p>
            <a:r>
              <a:rPr lang="en-US"/>
              <a:t>This will include a discussion of the basic characteristics and key features</a:t>
            </a:r>
          </a:p>
          <a:p>
            <a:endParaRPr lang="en-US"/>
          </a:p>
          <a:p>
            <a:r>
              <a:rPr lang="en-US"/>
              <a:t>A review of the performance results and achievements of the system along the dimensions of Cost Containment, Access to Care, Equity in Payment, Financial Stability and Public Disclosure</a:t>
            </a:r>
          </a:p>
          <a:p>
            <a:endParaRPr lang="en-US"/>
          </a:p>
          <a:p>
            <a:r>
              <a:rPr lang="en-US"/>
              <a:t>Then I will turn to a discussion of the policy issues that Rate Setting can address.  These are policy issues that most all countries face – whether they have centralized financing systems, a high degree of government control and intervention, or a fragmented pro-competitive system as in the USA.</a:t>
            </a:r>
          </a:p>
          <a:p>
            <a:endParaRPr lang="en-US"/>
          </a:p>
          <a:p>
            <a:r>
              <a:rPr lang="en-US"/>
              <a:t>Then finally conclude with summary observations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This graph illustrates the Financial test we have to pass to keep the Waiver from the Federal Medicare Program.  We must simply control the rate of growth of Medicare payment per case and grow more slowly than Medicare payments per case nationally.  A favorable test to Maryland since we started about 30% HIGHER than the US average back in 1980.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spect="1" noChangeArrowheads="1" noTextEdit="1"/>
          </p:cNvSpPr>
          <p:nvPr>
            <p:ph type="sldImg"/>
          </p:nvPr>
        </p:nvSpPr>
        <p:spPr>
          <a:xfrm>
            <a:off x="2019300" y="0"/>
            <a:ext cx="2438400" cy="1828800"/>
          </a:xfrm>
          <a:ln/>
        </p:spPr>
      </p:sp>
      <p:sp>
        <p:nvSpPr>
          <p:cNvPr id="717827" name="Rectangle 3"/>
          <p:cNvSpPr>
            <a:spLocks noGrp="1" noChangeArrowheads="1"/>
          </p:cNvSpPr>
          <p:nvPr>
            <p:ph type="body" idx="1"/>
          </p:nvPr>
        </p:nvSpPr>
        <p:spPr/>
        <p:txBody>
          <a:bodyPr/>
          <a:lstStyle/>
          <a:p>
            <a:r>
              <a:rPr lang="en-US"/>
              <a:t>Today, I will describe Maryland’s Unique All-Payor Hospital Rate Setting system</a:t>
            </a:r>
          </a:p>
          <a:p>
            <a:endParaRPr lang="en-US"/>
          </a:p>
          <a:p>
            <a:r>
              <a:rPr lang="en-US"/>
              <a:t>This will include a discussion of the basic characteristics and key features</a:t>
            </a:r>
          </a:p>
          <a:p>
            <a:endParaRPr lang="en-US"/>
          </a:p>
          <a:p>
            <a:r>
              <a:rPr lang="en-US"/>
              <a:t>A review of the performance results and achievements of the system along the dimensions of Cost Containment, Access to Care, Equity in Payment, Financial Stability and Public Disclosure</a:t>
            </a:r>
          </a:p>
          <a:p>
            <a:endParaRPr lang="en-US"/>
          </a:p>
          <a:p>
            <a:r>
              <a:rPr lang="en-US"/>
              <a:t>Then I will turn to a discussion of the policy issues that Rate Setting can address.  These are policy issues that most all countries face – whether they have centralized financing systems, a high degree of government control and intervention, or a fragmented pro-competitive system as in the USA.</a:t>
            </a:r>
          </a:p>
          <a:p>
            <a:endParaRPr lang="en-US"/>
          </a:p>
          <a:p>
            <a:r>
              <a:rPr lang="en-US"/>
              <a:t>Then finally conclude with summary observations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2019300" y="0"/>
            <a:ext cx="2438400" cy="1828800"/>
          </a:xfrm>
          <a:ln/>
        </p:spPr>
      </p:sp>
      <p:sp>
        <p:nvSpPr>
          <p:cNvPr id="8089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366D61-70F0-4397-9091-F0D683C429B0}"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66D61-70F0-4397-9091-F0D683C429B0}"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66D61-70F0-4397-9091-F0D683C429B0}"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Hospital Rate Regulatory Manual</a:t>
            </a:r>
          </a:p>
        </p:txBody>
      </p:sp>
      <p:sp>
        <p:nvSpPr>
          <p:cNvPr id="6" name="Slide Number Placeholder 5"/>
          <p:cNvSpPr>
            <a:spLocks noGrp="1"/>
          </p:cNvSpPr>
          <p:nvPr>
            <p:ph type="sldNum" sz="quarter" idx="12"/>
          </p:nvPr>
        </p:nvSpPr>
        <p:spPr/>
        <p:txBody>
          <a:bodyPr/>
          <a:lstStyle>
            <a:lvl1pPr>
              <a:defRPr/>
            </a:lvl1pPr>
          </a:lstStyle>
          <a:p>
            <a:fld id="{4EA29B56-81FB-B741-836A-4977AFE7F0B8}" type="slidenum">
              <a:rPr lang="en-US"/>
              <a:pPr/>
              <a:t>‹#›</a:t>
            </a:fld>
            <a:endParaRPr lang="en-US"/>
          </a:p>
        </p:txBody>
      </p:sp>
    </p:spTree>
    <p:extLst>
      <p:ext uri="{BB962C8B-B14F-4D97-AF65-F5344CB8AC3E}">
        <p14:creationId xmlns:p14="http://schemas.microsoft.com/office/powerpoint/2010/main" xmlns="" val="135182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366D61-70F0-4397-9091-F0D683C429B0}"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66D61-70F0-4397-9091-F0D683C429B0}"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66D61-70F0-4397-9091-F0D683C429B0}"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66D61-70F0-4397-9091-F0D683C429B0}" type="datetimeFigureOut">
              <a:rPr lang="en-US" smtClean="0"/>
              <a:pPr/>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366D61-70F0-4397-9091-F0D683C429B0}" type="datetimeFigureOut">
              <a:rPr lang="en-US" smtClean="0"/>
              <a:pPr/>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6D61-70F0-4397-9091-F0D683C429B0}" type="datetimeFigureOut">
              <a:rPr lang="en-US" smtClean="0"/>
              <a:pPr/>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66D61-70F0-4397-9091-F0D683C429B0}"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66D61-70F0-4397-9091-F0D683C429B0}"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23EBA-C4CD-4F1C-87B8-E95FD81BE9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66D61-70F0-4397-9091-F0D683C429B0}" type="datetimeFigureOut">
              <a:rPr lang="en-US" smtClean="0"/>
              <a:pPr/>
              <a:t>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23EBA-C4CD-4F1C-87B8-E95FD81BE9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763000" cy="2057400"/>
          </a:xfrm>
        </p:spPr>
        <p:txBody>
          <a:bodyPr>
            <a:normAutofit/>
          </a:bodyPr>
          <a:lstStyle/>
          <a:p>
            <a:pPr>
              <a:defRPr/>
            </a:pPr>
            <a:r>
              <a:rPr lang="en-US" sz="3300" b="1" dirty="0" smtClean="0">
                <a:solidFill>
                  <a:srgbClr val="000090"/>
                </a:solidFill>
                <a:effectLst>
                  <a:outerShdw blurRad="38100" dist="38100" dir="2700000" algn="tl">
                    <a:srgbClr val="000000">
                      <a:alpha val="43137"/>
                    </a:srgbClr>
                  </a:outerShdw>
                </a:effectLst>
              </a:rPr>
              <a:t>The Maryland All-Payer </a:t>
            </a:r>
            <a:br>
              <a:rPr lang="en-US" sz="3300" b="1" dirty="0" smtClean="0">
                <a:solidFill>
                  <a:srgbClr val="000090"/>
                </a:solidFill>
                <a:effectLst>
                  <a:outerShdw blurRad="38100" dist="38100" dir="2700000" algn="tl">
                    <a:srgbClr val="000000">
                      <a:alpha val="43137"/>
                    </a:srgbClr>
                  </a:outerShdw>
                </a:effectLst>
              </a:rPr>
            </a:br>
            <a:r>
              <a:rPr lang="en-US" sz="3300" b="1" dirty="0" smtClean="0">
                <a:solidFill>
                  <a:srgbClr val="000090"/>
                </a:solidFill>
                <a:effectLst>
                  <a:outerShdw blurRad="38100" dist="38100" dir="2700000" algn="tl">
                    <a:srgbClr val="000000">
                      <a:alpha val="43137"/>
                    </a:srgbClr>
                  </a:outerShdw>
                </a:effectLst>
              </a:rPr>
              <a:t>Hospital Rate Setting System:</a:t>
            </a:r>
            <a:br>
              <a:rPr lang="en-US" sz="3300" b="1" dirty="0" smtClean="0">
                <a:solidFill>
                  <a:srgbClr val="000090"/>
                </a:solidFill>
                <a:effectLst>
                  <a:outerShdw blurRad="38100" dist="38100" dir="2700000" algn="tl">
                    <a:srgbClr val="000000">
                      <a:alpha val="43137"/>
                    </a:srgbClr>
                  </a:outerShdw>
                </a:effectLst>
              </a:rPr>
            </a:br>
            <a:r>
              <a:rPr lang="en-US" sz="2800" dirty="0">
                <a:solidFill>
                  <a:srgbClr val="000090"/>
                </a:solidFill>
              </a:rPr>
              <a:t/>
            </a:r>
            <a:br>
              <a:rPr lang="en-US" sz="2800" dirty="0">
                <a:solidFill>
                  <a:srgbClr val="000090"/>
                </a:solidFill>
              </a:rPr>
            </a:br>
            <a:r>
              <a:rPr lang="en-US" sz="2800" dirty="0" smtClean="0">
                <a:solidFill>
                  <a:srgbClr val="000090"/>
                </a:solidFill>
              </a:rPr>
              <a:t> A Look Back – How did we Get Here?</a:t>
            </a:r>
            <a:endParaRPr lang="en-US" sz="3600" dirty="0">
              <a:solidFill>
                <a:srgbClr val="000090"/>
              </a:solidFill>
              <a:ea typeface="ＭＳ Ｐゴシック" charset="0"/>
            </a:endParaRPr>
          </a:p>
        </p:txBody>
      </p:sp>
      <p:cxnSp>
        <p:nvCxnSpPr>
          <p:cNvPr id="5" name="Straight Connector 4"/>
          <p:cNvCxnSpPr>
            <a:cxnSpLocks noChangeShapeType="1"/>
          </p:cNvCxnSpPr>
          <p:nvPr/>
        </p:nvCxnSpPr>
        <p:spPr bwMode="auto">
          <a:xfrm>
            <a:off x="0" y="503238"/>
            <a:ext cx="9144000" cy="7937"/>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6" name="Straight Connector 5"/>
          <p:cNvCxnSpPr>
            <a:cxnSpLocks noChangeShapeType="1"/>
          </p:cNvCxnSpPr>
          <p:nvPr/>
        </p:nvCxnSpPr>
        <p:spPr bwMode="auto">
          <a:xfrm>
            <a:off x="381000" y="6324600"/>
            <a:ext cx="777875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9" name="Subtitle 2"/>
          <p:cNvSpPr txBox="1">
            <a:spLocks/>
          </p:cNvSpPr>
          <p:nvPr/>
        </p:nvSpPr>
        <p:spPr>
          <a:xfrm>
            <a:off x="381000" y="3200400"/>
            <a:ext cx="8229600" cy="17526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20000"/>
          </a:bodyPr>
          <a:lstStyle/>
          <a:p>
            <a:pPr lvl="0" algn="ctr">
              <a:spcBef>
                <a:spcPct val="0"/>
              </a:spcBef>
              <a:defRPr/>
            </a:pPr>
            <a:r>
              <a:rPr lang="en-US" sz="2400" dirty="0"/>
              <a:t>Dept. of Public Policy, Maryland Institute for Policy Analysis and Research and Hilltop Institute </a:t>
            </a:r>
            <a:endParaRPr lang="en-US" sz="2400" dirty="0" smtClean="0"/>
          </a:p>
          <a:p>
            <a:pPr lvl="0" algn="ctr">
              <a:spcBef>
                <a:spcPct val="0"/>
              </a:spcBef>
              <a:defRPr/>
            </a:pPr>
            <a:endParaRPr lang="en-US" sz="2300" b="1" dirty="0" smtClean="0">
              <a:solidFill>
                <a:schemeClr val="tx1"/>
              </a:solidFill>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rPr>
              <a:t>Controlling Maryland </a:t>
            </a:r>
            <a:r>
              <a:rPr lang="en-US" sz="2000" b="1" dirty="0" smtClean="0">
                <a:solidFill>
                  <a:schemeClr val="tx1"/>
                </a:solidFill>
              </a:rPr>
              <a:t>Hospital and Health Care Spending </a:t>
            </a: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lang="en-US" sz="2000" b="1" dirty="0" smtClean="0">
                <a:solidFill>
                  <a:schemeClr val="tx1"/>
                </a:solidFill>
              </a:rPr>
              <a:t>in the Era of Budget Caps</a:t>
            </a:r>
            <a:endParaRPr kumimoji="0" lang="en-US" sz="2000" b="1" i="0" u="none" strike="noStrike" kern="1200" cap="none" spc="0" normalizeH="0" noProof="0" dirty="0" smtClean="0">
              <a:ln>
                <a:noFill/>
              </a:ln>
              <a:solidFill>
                <a:schemeClr val="tx1"/>
              </a:solidFill>
              <a:effectLst/>
              <a:uLnTx/>
              <a:uFillTx/>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lang="en-US" sz="2000" baseline="0" dirty="0" smtClean="0"/>
              <a:t>Baltimore,</a:t>
            </a:r>
            <a:r>
              <a:rPr lang="en-US" sz="2000" dirty="0" smtClean="0"/>
              <a:t> Maryland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December 5, 2014</a:t>
            </a: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Subtitle 2"/>
          <p:cNvSpPr txBox="1">
            <a:spLocks/>
          </p:cNvSpPr>
          <p:nvPr/>
        </p:nvSpPr>
        <p:spPr>
          <a:xfrm>
            <a:off x="762000" y="5486400"/>
            <a:ext cx="7772400" cy="7620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None/>
              <a:tabLst/>
              <a:defRPr/>
            </a:pPr>
            <a:r>
              <a:rPr kumimoji="0" lang="en-US" sz="1700" b="0" i="0" u="none" strike="noStrike" kern="1200" cap="none" spc="0" normalizeH="0" baseline="0" noProof="0" dirty="0" smtClean="0">
                <a:ln>
                  <a:noFill/>
                </a:ln>
                <a:solidFill>
                  <a:schemeClr val="tx1"/>
                </a:solidFill>
                <a:effectLst/>
                <a:uLnTx/>
                <a:uFillTx/>
              </a:rPr>
              <a:t>Presented by Robert Murray (former</a:t>
            </a:r>
            <a:r>
              <a:rPr kumimoji="0" lang="en-US" sz="1700" b="0" i="0" u="none" strike="noStrike" kern="1200" cap="none" spc="0" normalizeH="0" noProof="0" dirty="0" smtClean="0">
                <a:ln>
                  <a:noFill/>
                </a:ln>
                <a:solidFill>
                  <a:schemeClr val="tx1"/>
                </a:solidFill>
                <a:effectLst/>
                <a:uLnTx/>
                <a:uFillTx/>
              </a:rPr>
              <a:t> Executive Director, </a:t>
            </a:r>
            <a:r>
              <a:rPr lang="en-US" sz="1700" dirty="0" smtClean="0"/>
              <a:t>Maryland </a:t>
            </a:r>
            <a:r>
              <a:rPr kumimoji="0" lang="en-US" sz="1700" b="0" i="0" u="none" strike="noStrike" kern="1200" cap="none" spc="0" normalizeH="0" noProof="0" dirty="0" smtClean="0">
                <a:ln>
                  <a:noFill/>
                </a:ln>
                <a:solidFill>
                  <a:schemeClr val="tx1"/>
                </a:solidFill>
                <a:effectLst/>
                <a:uLnTx/>
                <a:uFillTx/>
              </a:rPr>
              <a:t>HSCRC)</a:t>
            </a:r>
          </a:p>
          <a:p>
            <a:pPr marL="0" marR="0" lvl="0" indent="0" defTabSz="914400" rtl="0" eaLnBrk="1" fontAlgn="auto" latinLnBrk="0" hangingPunct="1">
              <a:lnSpc>
                <a:spcPct val="100000"/>
              </a:lnSpc>
              <a:spcBef>
                <a:spcPct val="0"/>
              </a:spcBef>
              <a:spcAft>
                <a:spcPts val="0"/>
              </a:spcAft>
              <a:buClrTx/>
              <a:buSzTx/>
              <a:buFont typeface="Arial" pitchFamily="34" charset="0"/>
              <a:buNone/>
              <a:tabLst/>
              <a:defRPr/>
            </a:pPr>
            <a:endParaRPr kumimoji="0" lang="en-US" sz="1700" b="0" i="0" u="none" strike="noStrike" kern="1200" cap="none" spc="0" normalizeH="0" baseline="0" noProof="0" dirty="0" smtClean="0">
              <a:ln>
                <a:noFill/>
              </a:ln>
              <a:solidFill>
                <a:schemeClr val="tx1"/>
              </a:solidFill>
              <a:effectLst/>
              <a:uLnTx/>
              <a:uFillTx/>
            </a:endParaRPr>
          </a:p>
        </p:txBody>
      </p:sp>
      <p:sp>
        <p:nvSpPr>
          <p:cNvPr id="8" name="TextBox 7"/>
          <p:cNvSpPr txBox="1"/>
          <p:nvPr/>
        </p:nvSpPr>
        <p:spPr>
          <a:xfrm>
            <a:off x="6172200" y="6400800"/>
            <a:ext cx="2209800" cy="276225"/>
          </a:xfrm>
          <a:prstGeom prst="rect">
            <a:avLst/>
          </a:prstGeom>
          <a:noFill/>
        </p:spPr>
        <p:txBody>
          <a:bodyPr wrap="square">
            <a:spAutoFit/>
          </a:bodyPr>
          <a:lstStyle/>
          <a:p>
            <a:pPr>
              <a:defRPr/>
            </a:pPr>
            <a:r>
              <a:rPr lang="en-US" sz="1200" b="1" dirty="0" smtClean="0">
                <a:solidFill>
                  <a:schemeClr val="bg1">
                    <a:lumMod val="50000"/>
                  </a:schemeClr>
                </a:solidFill>
                <a:latin typeface="Calibri" charset="0"/>
                <a:ea typeface="ＭＳ Ｐゴシック" charset="0"/>
                <a:cs typeface="ＭＳ Ｐゴシック" charset="0"/>
              </a:rPr>
              <a:t>GLOBAL HEALTH PAYMENT, LLC</a:t>
            </a:r>
            <a:endParaRPr lang="en-US" sz="1200" b="1" dirty="0">
              <a:solidFill>
                <a:schemeClr val="bg1">
                  <a:lumMod val="50000"/>
                </a:schemeClr>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4" y="107523"/>
            <a:ext cx="8689666" cy="627786"/>
          </a:xfrm>
        </p:spPr>
        <p:txBody>
          <a:bodyPr>
            <a:noAutofit/>
          </a:bodyPr>
          <a:lstStyle/>
          <a:p>
            <a:r>
              <a:rPr lang="en-US" sz="2800" b="1" dirty="0" smtClean="0">
                <a:solidFill>
                  <a:srgbClr val="000090"/>
                </a:solidFill>
              </a:rPr>
              <a:t>Indexed Rates of Growth in Hospital Inpatient and Outpatient Volumes (as measured by EIPAs): 1976-2011</a:t>
            </a:r>
            <a:endParaRPr lang="en-US" sz="2800" dirty="0">
              <a:solidFill>
                <a:srgbClr val="000090"/>
              </a:solidFill>
            </a:endParaRPr>
          </a:p>
        </p:txBody>
      </p:sp>
      <p:cxnSp>
        <p:nvCxnSpPr>
          <p:cNvPr id="4" name="Straight Connector 3"/>
          <p:cNvCxnSpPr/>
          <p:nvPr/>
        </p:nvCxnSpPr>
        <p:spPr>
          <a:xfrm>
            <a:off x="0" y="892547"/>
            <a:ext cx="9144000" cy="8355"/>
          </a:xfrm>
          <a:prstGeom prst="line">
            <a:avLst/>
          </a:prstGeom>
          <a:ln w="38100" cmpd="sng">
            <a:solidFill>
              <a:srgbClr val="A6A6A6"/>
            </a:solidFill>
          </a:ln>
        </p:spPr>
        <p:style>
          <a:lnRef idx="2">
            <a:schemeClr val="accent3"/>
          </a:lnRef>
          <a:fillRef idx="0">
            <a:schemeClr val="accent3"/>
          </a:fillRef>
          <a:effectRef idx="1">
            <a:schemeClr val="accent3"/>
          </a:effectRef>
          <a:fontRef idx="minor">
            <a:schemeClr val="tx1"/>
          </a:fontRef>
        </p:style>
      </p:cxnSp>
      <p:cxnSp>
        <p:nvCxnSpPr>
          <p:cNvPr id="5" name="Straight Connector 4"/>
          <p:cNvCxnSpPr/>
          <p:nvPr/>
        </p:nvCxnSpPr>
        <p:spPr>
          <a:xfrm>
            <a:off x="342574" y="6452885"/>
            <a:ext cx="7874114" cy="0"/>
          </a:xfrm>
          <a:prstGeom prst="line">
            <a:avLst/>
          </a:prstGeom>
          <a:ln w="19050" cmpd="sng">
            <a:solidFill>
              <a:srgbClr val="A6A6A6"/>
            </a:solidFill>
          </a:ln>
        </p:spPr>
        <p:style>
          <a:lnRef idx="2">
            <a:schemeClr val="accent3"/>
          </a:lnRef>
          <a:fillRef idx="0">
            <a:schemeClr val="accent3"/>
          </a:fillRef>
          <a:effectRef idx="1">
            <a:schemeClr val="accent3"/>
          </a:effectRef>
          <a:fontRef idx="minor">
            <a:schemeClr val="tx1"/>
          </a:fontRef>
        </p:style>
      </p:cxnSp>
      <p:sp>
        <p:nvSpPr>
          <p:cNvPr id="9" name="Slide Number Placeholder 8"/>
          <p:cNvSpPr>
            <a:spLocks noGrp="1"/>
          </p:cNvSpPr>
          <p:nvPr>
            <p:ph type="sldNum" sz="quarter" idx="12"/>
          </p:nvPr>
        </p:nvSpPr>
        <p:spPr/>
        <p:txBody>
          <a:bodyPr/>
          <a:lstStyle/>
          <a:p>
            <a:fld id="{C4F2B25A-745F-5249-9A83-79015E3EAE92}" type="slidenum">
              <a:rPr lang="en-US" smtClean="0"/>
              <a:pPr/>
              <a:t>10</a:t>
            </a:fld>
            <a:endParaRPr lang="en-US" dirty="0"/>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286" y="1075992"/>
            <a:ext cx="7916091" cy="5280358"/>
          </a:xfrm>
          <a:prstGeom prst="rect">
            <a:avLst/>
          </a:prstGeom>
          <a:noFill/>
          <a:ln>
            <a:noFill/>
          </a:ln>
        </p:spPr>
      </p:pic>
      <p:sp>
        <p:nvSpPr>
          <p:cNvPr id="6" name="TextBox 5"/>
          <p:cNvSpPr txBox="1"/>
          <p:nvPr/>
        </p:nvSpPr>
        <p:spPr>
          <a:xfrm>
            <a:off x="4922076" y="1075992"/>
            <a:ext cx="2492990"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smtClean="0"/>
              <a:t>Indexed Growth in EIPAs</a:t>
            </a:r>
          </a:p>
          <a:p>
            <a:pPr algn="ctr"/>
            <a:r>
              <a:rPr lang="en-US" dirty="0" smtClean="0">
                <a:solidFill>
                  <a:srgbClr val="00FF00"/>
                </a:solidFill>
              </a:rPr>
              <a:t>MD</a:t>
            </a:r>
            <a:r>
              <a:rPr lang="en-US" dirty="0" smtClean="0"/>
              <a:t> vs. </a:t>
            </a:r>
            <a:r>
              <a:rPr lang="en-US" dirty="0" smtClean="0">
                <a:solidFill>
                  <a:srgbClr val="FF0000"/>
                </a:solidFill>
              </a:rPr>
              <a:t>US</a:t>
            </a:r>
            <a:endParaRPr lang="en-US" dirty="0">
              <a:solidFill>
                <a:srgbClr val="FF0000"/>
              </a:solidFill>
            </a:endParaRPr>
          </a:p>
        </p:txBody>
      </p:sp>
      <p:sp>
        <p:nvSpPr>
          <p:cNvPr id="8" name="TextBox 7"/>
          <p:cNvSpPr txBox="1"/>
          <p:nvPr/>
        </p:nvSpPr>
        <p:spPr>
          <a:xfrm>
            <a:off x="3417146" y="2144208"/>
            <a:ext cx="184791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Maryland EIPA Growth</a:t>
            </a:r>
            <a:endParaRPr lang="en-US" sz="1400" dirty="0"/>
          </a:p>
        </p:txBody>
      </p:sp>
      <p:sp>
        <p:nvSpPr>
          <p:cNvPr id="10" name="TextBox 9"/>
          <p:cNvSpPr txBox="1"/>
          <p:nvPr/>
        </p:nvSpPr>
        <p:spPr>
          <a:xfrm>
            <a:off x="6056077" y="4529910"/>
            <a:ext cx="1346392"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US EIPA Growth</a:t>
            </a:r>
            <a:endParaRPr lang="en-US" sz="1400" dirty="0"/>
          </a:p>
        </p:txBody>
      </p:sp>
      <p:cxnSp>
        <p:nvCxnSpPr>
          <p:cNvPr id="12" name="Straight Arrow Connector 11"/>
          <p:cNvCxnSpPr/>
          <p:nvPr/>
        </p:nvCxnSpPr>
        <p:spPr>
          <a:xfrm>
            <a:off x="5287679" y="2350404"/>
            <a:ext cx="905083" cy="4194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369110" y="3810000"/>
            <a:ext cx="314960" cy="71991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44286" y="6444476"/>
            <a:ext cx="5339923" cy="276999"/>
          </a:xfrm>
          <a:prstGeom prst="rect">
            <a:avLst/>
          </a:prstGeom>
          <a:noFill/>
        </p:spPr>
        <p:txBody>
          <a:bodyPr wrap="none" rtlCol="0">
            <a:spAutoFit/>
          </a:bodyPr>
          <a:lstStyle/>
          <a:p>
            <a:r>
              <a:rPr lang="en-US" sz="1200" dirty="0" smtClean="0">
                <a:latin typeface="Arial" charset="0"/>
              </a:rPr>
              <a:t>From the American Hospital Association Annual Statistical Guide 1976-2011</a:t>
            </a:r>
            <a:endParaRPr lang="en-US" sz="1200" dirty="0">
              <a:latin typeface="Arial" charset="0"/>
            </a:endParaRPr>
          </a:p>
        </p:txBody>
      </p:sp>
    </p:spTree>
    <p:extLst>
      <p:ext uri="{BB962C8B-B14F-4D97-AF65-F5344CB8AC3E}">
        <p14:creationId xmlns:p14="http://schemas.microsoft.com/office/powerpoint/2010/main" xmlns="" val="36896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0"/>
            <a:ext cx="4876800" cy="627063"/>
          </a:xfrm>
        </p:spPr>
        <p:txBody>
          <a:bodyPr>
            <a:noAutofit/>
          </a:bodyPr>
          <a:lstStyle/>
          <a:p>
            <a:pPr algn="l"/>
            <a:r>
              <a:rPr lang="en-US" sz="2800" b="1" dirty="0" smtClean="0">
                <a:solidFill>
                  <a:srgbClr val="000090"/>
                </a:solidFill>
              </a:rPr>
              <a:t>Findings from “</a:t>
            </a:r>
            <a:r>
              <a:rPr lang="en-US" sz="2800" b="1" dirty="0" err="1" smtClean="0">
                <a:solidFill>
                  <a:srgbClr val="000090"/>
                </a:solidFill>
              </a:rPr>
              <a:t>Kalman</a:t>
            </a:r>
            <a:r>
              <a:rPr lang="en-US" sz="2800" b="1" dirty="0" smtClean="0">
                <a:solidFill>
                  <a:srgbClr val="000090"/>
                </a:solidFill>
              </a:rPr>
              <a:t> et al.”</a:t>
            </a:r>
            <a:endParaRPr lang="en-US" sz="2800" dirty="0" smtClean="0">
              <a:solidFill>
                <a:srgbClr val="000090"/>
              </a:solidFill>
            </a:endParaRPr>
          </a:p>
        </p:txBody>
      </p:sp>
      <p:sp>
        <p:nvSpPr>
          <p:cNvPr id="13315" name="Content Placeholder 2"/>
          <p:cNvSpPr>
            <a:spLocks noGrp="1"/>
          </p:cNvSpPr>
          <p:nvPr>
            <p:ph idx="1"/>
          </p:nvPr>
        </p:nvSpPr>
        <p:spPr>
          <a:xfrm>
            <a:off x="228600" y="533400"/>
            <a:ext cx="8763000" cy="5791200"/>
          </a:xfrm>
        </p:spPr>
        <p:txBody>
          <a:bodyPr>
            <a:noAutofit/>
          </a:bodyPr>
          <a:lstStyle/>
          <a:p>
            <a:pPr>
              <a:spcBef>
                <a:spcPct val="0"/>
              </a:spcBef>
              <a:spcAft>
                <a:spcPts val="1200"/>
              </a:spcAft>
              <a:buFont typeface="Arial"/>
              <a:buChar char="•"/>
            </a:pPr>
            <a:r>
              <a:rPr lang="en-US" sz="2250" dirty="0" smtClean="0"/>
              <a:t>Researcher from </a:t>
            </a:r>
            <a:r>
              <a:rPr lang="en-US" sz="2250" dirty="0" smtClean="0">
                <a:solidFill>
                  <a:srgbClr val="3366FF"/>
                </a:solidFill>
              </a:rPr>
              <a:t>Duke University</a:t>
            </a:r>
            <a:r>
              <a:rPr lang="en-US" sz="2250" dirty="0" smtClean="0"/>
              <a:t> published a study on the “volume response by Maryland hospitals” over the period 2001-2008</a:t>
            </a:r>
          </a:p>
          <a:p>
            <a:pPr>
              <a:spcBef>
                <a:spcPct val="0"/>
              </a:spcBef>
              <a:spcAft>
                <a:spcPts val="600"/>
              </a:spcAft>
              <a:buFont typeface="Arial"/>
              <a:buChar char="•"/>
            </a:pPr>
            <a:r>
              <a:rPr lang="en-US" sz="2250" dirty="0" smtClean="0"/>
              <a:t>Findings:</a:t>
            </a:r>
          </a:p>
          <a:p>
            <a:pPr lvl="1">
              <a:spcBef>
                <a:spcPct val="0"/>
              </a:spcBef>
              <a:spcAft>
                <a:spcPts val="1200"/>
              </a:spcAft>
              <a:buFont typeface="Arial"/>
              <a:buChar char="•"/>
            </a:pPr>
            <a:r>
              <a:rPr lang="en-US" sz="1800" dirty="0"/>
              <a:t>With the repeal of the 85% volume adjustment, inpatient admissions had a significant relative increase from baseline of 7.8% and a significant acceleration in yearly growth from 0.8% to 2.4% </a:t>
            </a:r>
            <a:endParaRPr lang="en-US" sz="1800" dirty="0" smtClean="0"/>
          </a:p>
          <a:p>
            <a:pPr lvl="1">
              <a:spcBef>
                <a:spcPct val="0"/>
              </a:spcBef>
              <a:spcAft>
                <a:spcPts val="1200"/>
              </a:spcAft>
              <a:buFont typeface="Arial"/>
              <a:buChar char="•"/>
            </a:pPr>
            <a:r>
              <a:rPr lang="en-US" sz="1800" dirty="0"/>
              <a:t>Similarly, outpatient equivalent volume experienced a significant relative increase from baseline of 16.7% and a </a:t>
            </a:r>
            <a:r>
              <a:rPr lang="en-US" sz="1800" dirty="0" smtClean="0"/>
              <a:t>non-significant </a:t>
            </a:r>
            <a:r>
              <a:rPr lang="en-US" sz="1800" dirty="0"/>
              <a:t>acceleration in yearly growth from 3.4% to 4.7% </a:t>
            </a:r>
            <a:endParaRPr lang="en-US" sz="1800" dirty="0" smtClean="0"/>
          </a:p>
          <a:p>
            <a:pPr lvl="1">
              <a:spcBef>
                <a:spcPct val="0"/>
              </a:spcBef>
              <a:spcAft>
                <a:spcPts val="1200"/>
              </a:spcAft>
              <a:buFont typeface="Arial"/>
              <a:buChar char="•"/>
            </a:pPr>
            <a:r>
              <a:rPr lang="en-US" sz="1800" dirty="0" smtClean="0"/>
              <a:t>Similarly</a:t>
            </a:r>
            <a:r>
              <a:rPr lang="en-US" sz="1800" dirty="0"/>
              <a:t>, outpatient equivalent volume experienced a significant relative increase from baseline of 16.7% and a </a:t>
            </a:r>
            <a:r>
              <a:rPr lang="en-US" sz="1800" dirty="0" smtClean="0"/>
              <a:t>non-significant </a:t>
            </a:r>
            <a:r>
              <a:rPr lang="en-US" sz="1800" dirty="0"/>
              <a:t>acceleration in yearly growth from 3.4% to 4.7</a:t>
            </a:r>
            <a:r>
              <a:rPr lang="en-US" sz="1800" dirty="0" smtClean="0"/>
              <a:t>%</a:t>
            </a:r>
          </a:p>
          <a:p>
            <a:pPr lvl="1">
              <a:spcBef>
                <a:spcPct val="0"/>
              </a:spcBef>
              <a:spcAft>
                <a:spcPts val="1200"/>
              </a:spcAft>
              <a:buFont typeface="Arial"/>
              <a:buChar char="•"/>
            </a:pPr>
            <a:r>
              <a:rPr lang="en-US" sz="1800" dirty="0" smtClean="0"/>
              <a:t>Operating </a:t>
            </a:r>
            <a:r>
              <a:rPr lang="en-US" sz="1800" dirty="0"/>
              <a:t>revenue and operating costs increased significantly over baseline by 4.2% and 7.6%, respectively </a:t>
            </a:r>
            <a:endParaRPr lang="en-US" sz="1800" dirty="0" smtClean="0"/>
          </a:p>
          <a:p>
            <a:pPr lvl="1">
              <a:spcBef>
                <a:spcPct val="0"/>
              </a:spcBef>
              <a:spcAft>
                <a:spcPts val="1200"/>
              </a:spcAft>
              <a:buFont typeface="Arial"/>
              <a:buChar char="•"/>
            </a:pPr>
            <a:r>
              <a:rPr lang="en-US" sz="1800" dirty="0"/>
              <a:t>The operating revenue yearly growth rate, which had previously outpaced the growth in operating costs (5.3% </a:t>
            </a:r>
            <a:r>
              <a:rPr lang="en-US" sz="1800" dirty="0" err="1"/>
              <a:t>vs</a:t>
            </a:r>
            <a:r>
              <a:rPr lang="en-US" sz="1800" dirty="0"/>
              <a:t> 4.8%), converged after the repeal (8.7% </a:t>
            </a:r>
            <a:r>
              <a:rPr lang="en-US" sz="1800" dirty="0" err="1"/>
              <a:t>vs</a:t>
            </a:r>
            <a:r>
              <a:rPr lang="en-US" sz="1800" dirty="0"/>
              <a:t> 8.4%) </a:t>
            </a:r>
            <a:endParaRPr lang="en-US" sz="1800" dirty="0" smtClean="0"/>
          </a:p>
          <a:p>
            <a:pPr>
              <a:spcBef>
                <a:spcPct val="0"/>
              </a:spcBef>
              <a:spcAft>
                <a:spcPts val="1800"/>
              </a:spcAft>
            </a:pPr>
            <a:endParaRPr lang="en-US" sz="2400" dirty="0" smtClean="0"/>
          </a:p>
          <a:p>
            <a:pPr marL="514350" indent="-514350">
              <a:spcBef>
                <a:spcPct val="0"/>
              </a:spcBef>
              <a:spcAft>
                <a:spcPts val="1800"/>
              </a:spcAft>
              <a:buFont typeface="+mj-lt"/>
              <a:buAutoNum type="arabicPeriod"/>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533400"/>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11</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
        <p:nvSpPr>
          <p:cNvPr id="2" name="TextBox 1"/>
          <p:cNvSpPr txBox="1"/>
          <p:nvPr/>
        </p:nvSpPr>
        <p:spPr>
          <a:xfrm>
            <a:off x="152400" y="6172200"/>
            <a:ext cx="8533700" cy="261610"/>
          </a:xfrm>
          <a:prstGeom prst="rect">
            <a:avLst/>
          </a:prstGeom>
          <a:noFill/>
        </p:spPr>
        <p:txBody>
          <a:bodyPr wrap="none" rtlCol="0">
            <a:spAutoFit/>
          </a:bodyPr>
          <a:lstStyle/>
          <a:p>
            <a:r>
              <a:rPr lang="en-US" sz="1100" dirty="0"/>
              <a:t>http://</a:t>
            </a:r>
            <a:r>
              <a:rPr lang="en-US" sz="1100" dirty="0" err="1"/>
              <a:t>www.ajmc.com</a:t>
            </a:r>
            <a:r>
              <a:rPr lang="en-US" sz="1100" dirty="0"/>
              <a:t>/publications/issue/2014/2014-vol20-n6/Removing-a-Constraint-on-Hospital-Utilization-A-Natural-Experiment-in-Maryland</a:t>
            </a:r>
          </a:p>
        </p:txBody>
      </p:sp>
    </p:spTree>
    <p:extLst>
      <p:ext uri="{BB962C8B-B14F-4D97-AF65-F5344CB8AC3E}">
        <p14:creationId xmlns:p14="http://schemas.microsoft.com/office/powerpoint/2010/main" xmlns="" val="19026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315">
                                            <p:txEl>
                                              <p:pRg st="3" end="3"/>
                                            </p:txEl>
                                          </p:spTgt>
                                        </p:tgtEl>
                                        <p:attrNameLst>
                                          <p:attrName>style.visibility</p:attrName>
                                        </p:attrNameLst>
                                      </p:cBhvr>
                                      <p:to>
                                        <p:strVal val="visible"/>
                                      </p:to>
                                    </p:set>
                                    <p:animEffect transition="in" filter="fade">
                                      <p:cBhvr>
                                        <p:cTn id="20" dur="500"/>
                                        <p:tgtEl>
                                          <p:spTgt spid="1331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500"/>
                                        <p:tgtEl>
                                          <p:spTgt spid="1331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315">
                                            <p:txEl>
                                              <p:pRg st="5" end="5"/>
                                            </p:txEl>
                                          </p:spTgt>
                                        </p:tgtEl>
                                        <p:attrNameLst>
                                          <p:attrName>style.visibility</p:attrName>
                                        </p:attrNameLst>
                                      </p:cBhvr>
                                      <p:to>
                                        <p:strVal val="visible"/>
                                      </p:to>
                                    </p:set>
                                    <p:animEffect transition="in" filter="fade">
                                      <p:cBhvr>
                                        <p:cTn id="26" dur="500"/>
                                        <p:tgtEl>
                                          <p:spTgt spid="1331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animEffect transition="in" filter="fade">
                                      <p:cBhvr>
                                        <p:cTn id="29"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09800" y="10496"/>
            <a:ext cx="4724400" cy="627063"/>
          </a:xfrm>
        </p:spPr>
        <p:txBody>
          <a:bodyPr>
            <a:noAutofit/>
          </a:bodyPr>
          <a:lstStyle/>
          <a:p>
            <a:pPr algn="l"/>
            <a:r>
              <a:rPr lang="en-US" sz="2800" b="1" dirty="0" smtClean="0">
                <a:solidFill>
                  <a:srgbClr val="000090"/>
                </a:solidFill>
              </a:rPr>
              <a:t>Findings from “</a:t>
            </a:r>
            <a:r>
              <a:rPr lang="en-US" sz="2800" b="1" dirty="0" err="1" smtClean="0">
                <a:solidFill>
                  <a:srgbClr val="000090"/>
                </a:solidFill>
              </a:rPr>
              <a:t>Kalman</a:t>
            </a:r>
            <a:r>
              <a:rPr lang="en-US" sz="2800" b="1" dirty="0" smtClean="0">
                <a:solidFill>
                  <a:srgbClr val="000090"/>
                </a:solidFill>
              </a:rPr>
              <a:t> et al.”</a:t>
            </a:r>
            <a:endParaRPr lang="en-US" sz="2800" dirty="0" smtClean="0">
              <a:solidFill>
                <a:srgbClr val="000090"/>
              </a:solidFill>
            </a:endParaRPr>
          </a:p>
        </p:txBody>
      </p:sp>
      <p:cxnSp>
        <p:nvCxnSpPr>
          <p:cNvPr id="4" name="Straight Connector 3"/>
          <p:cNvCxnSpPr>
            <a:cxnSpLocks noChangeShapeType="1"/>
          </p:cNvCxnSpPr>
          <p:nvPr/>
        </p:nvCxnSpPr>
        <p:spPr bwMode="auto">
          <a:xfrm>
            <a:off x="0" y="601662"/>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12</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pic>
        <p:nvPicPr>
          <p:cNvPr id="9" name="Picture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762000"/>
            <a:ext cx="3810000" cy="2590800"/>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740910" y="1805358"/>
            <a:ext cx="184666" cy="369332"/>
          </a:xfrm>
          <a:prstGeom prst="rect">
            <a:avLst/>
          </a:prstGeom>
          <a:noFill/>
        </p:spPr>
        <p:txBody>
          <a:bodyPr wrap="none" rtlCol="0">
            <a:spAutoFit/>
          </a:bodyPr>
          <a:lstStyle/>
          <a:p>
            <a:endParaRPr lang="en-US" dirty="0"/>
          </a:p>
        </p:txBody>
      </p:sp>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762000"/>
            <a:ext cx="4038600" cy="2590800"/>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657600"/>
            <a:ext cx="3780155" cy="2743200"/>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3657600"/>
            <a:ext cx="4008755" cy="2743200"/>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95400" y="1905000"/>
            <a:ext cx="540320" cy="307777"/>
          </a:xfrm>
          <a:prstGeom prst="rect">
            <a:avLst/>
          </a:prstGeom>
          <a:noFill/>
        </p:spPr>
        <p:txBody>
          <a:bodyPr wrap="none" rtlCol="0">
            <a:spAutoFit/>
          </a:bodyPr>
          <a:lstStyle/>
          <a:p>
            <a:r>
              <a:rPr lang="en-US" sz="1400" dirty="0" smtClean="0"/>
              <a:t>0.8%</a:t>
            </a:r>
            <a:endParaRPr lang="en-US" sz="1400" dirty="0"/>
          </a:p>
        </p:txBody>
      </p:sp>
      <p:sp>
        <p:nvSpPr>
          <p:cNvPr id="17" name="TextBox 16"/>
          <p:cNvSpPr txBox="1"/>
          <p:nvPr/>
        </p:nvSpPr>
        <p:spPr>
          <a:xfrm>
            <a:off x="2590800" y="1371600"/>
            <a:ext cx="540320" cy="307777"/>
          </a:xfrm>
          <a:prstGeom prst="rect">
            <a:avLst/>
          </a:prstGeom>
          <a:noFill/>
        </p:spPr>
        <p:txBody>
          <a:bodyPr wrap="none" rtlCol="0">
            <a:spAutoFit/>
          </a:bodyPr>
          <a:lstStyle/>
          <a:p>
            <a:r>
              <a:rPr lang="en-US" sz="1400" dirty="0" smtClean="0"/>
              <a:t>2.4%</a:t>
            </a:r>
            <a:endParaRPr lang="en-US" sz="1400" dirty="0"/>
          </a:p>
        </p:txBody>
      </p:sp>
      <p:sp>
        <p:nvSpPr>
          <p:cNvPr id="18" name="TextBox 17"/>
          <p:cNvSpPr txBox="1"/>
          <p:nvPr/>
        </p:nvSpPr>
        <p:spPr>
          <a:xfrm>
            <a:off x="6934200" y="1219200"/>
            <a:ext cx="540320" cy="307777"/>
          </a:xfrm>
          <a:prstGeom prst="rect">
            <a:avLst/>
          </a:prstGeom>
          <a:noFill/>
        </p:spPr>
        <p:txBody>
          <a:bodyPr wrap="none" rtlCol="0">
            <a:spAutoFit/>
          </a:bodyPr>
          <a:lstStyle/>
          <a:p>
            <a:r>
              <a:rPr lang="en-US" sz="1400" dirty="0" smtClean="0"/>
              <a:t>4.7%</a:t>
            </a:r>
            <a:endParaRPr lang="en-US" sz="1400" dirty="0"/>
          </a:p>
        </p:txBody>
      </p:sp>
      <p:sp>
        <p:nvSpPr>
          <p:cNvPr id="19" name="TextBox 18"/>
          <p:cNvSpPr txBox="1"/>
          <p:nvPr/>
        </p:nvSpPr>
        <p:spPr>
          <a:xfrm>
            <a:off x="5791200" y="2057400"/>
            <a:ext cx="540320" cy="307777"/>
          </a:xfrm>
          <a:prstGeom prst="rect">
            <a:avLst/>
          </a:prstGeom>
          <a:noFill/>
        </p:spPr>
        <p:txBody>
          <a:bodyPr wrap="none" rtlCol="0">
            <a:spAutoFit/>
          </a:bodyPr>
          <a:lstStyle/>
          <a:p>
            <a:r>
              <a:rPr lang="en-US" sz="1400" dirty="0" smtClean="0"/>
              <a:t>3.4%</a:t>
            </a:r>
            <a:endParaRPr lang="en-US" sz="1400" dirty="0"/>
          </a:p>
        </p:txBody>
      </p:sp>
      <p:sp>
        <p:nvSpPr>
          <p:cNvPr id="20" name="TextBox 19"/>
          <p:cNvSpPr txBox="1"/>
          <p:nvPr/>
        </p:nvSpPr>
        <p:spPr>
          <a:xfrm>
            <a:off x="1447800" y="4800600"/>
            <a:ext cx="540320" cy="307777"/>
          </a:xfrm>
          <a:prstGeom prst="rect">
            <a:avLst/>
          </a:prstGeom>
          <a:noFill/>
        </p:spPr>
        <p:txBody>
          <a:bodyPr wrap="none" rtlCol="0">
            <a:spAutoFit/>
          </a:bodyPr>
          <a:lstStyle/>
          <a:p>
            <a:r>
              <a:rPr lang="en-US" sz="1400" dirty="0"/>
              <a:t>2</a:t>
            </a:r>
            <a:r>
              <a:rPr lang="en-US" sz="1400" dirty="0" smtClean="0"/>
              <a:t>.0%</a:t>
            </a:r>
            <a:endParaRPr lang="en-US" sz="1400" dirty="0"/>
          </a:p>
        </p:txBody>
      </p:sp>
      <p:sp>
        <p:nvSpPr>
          <p:cNvPr id="21" name="TextBox 20"/>
          <p:cNvSpPr txBox="1"/>
          <p:nvPr/>
        </p:nvSpPr>
        <p:spPr>
          <a:xfrm>
            <a:off x="2514600" y="5410200"/>
            <a:ext cx="631315" cy="307777"/>
          </a:xfrm>
          <a:prstGeom prst="rect">
            <a:avLst/>
          </a:prstGeom>
          <a:noFill/>
        </p:spPr>
        <p:txBody>
          <a:bodyPr wrap="none" rtlCol="0">
            <a:spAutoFit/>
          </a:bodyPr>
          <a:lstStyle/>
          <a:p>
            <a:r>
              <a:rPr lang="en-US" sz="1400" dirty="0" smtClean="0"/>
              <a:t>12.6%</a:t>
            </a:r>
            <a:endParaRPr lang="en-US" sz="1400" dirty="0"/>
          </a:p>
        </p:txBody>
      </p:sp>
      <p:sp>
        <p:nvSpPr>
          <p:cNvPr id="22" name="TextBox 21"/>
          <p:cNvSpPr txBox="1"/>
          <p:nvPr/>
        </p:nvSpPr>
        <p:spPr>
          <a:xfrm>
            <a:off x="2514600" y="4191000"/>
            <a:ext cx="540320" cy="307777"/>
          </a:xfrm>
          <a:prstGeom prst="rect">
            <a:avLst/>
          </a:prstGeom>
          <a:noFill/>
        </p:spPr>
        <p:txBody>
          <a:bodyPr wrap="none" rtlCol="0">
            <a:spAutoFit/>
          </a:bodyPr>
          <a:lstStyle/>
          <a:p>
            <a:r>
              <a:rPr lang="en-US" sz="1400" dirty="0"/>
              <a:t>3</a:t>
            </a:r>
            <a:r>
              <a:rPr lang="en-US" sz="1400" dirty="0" smtClean="0"/>
              <a:t>.0%</a:t>
            </a:r>
            <a:endParaRPr lang="en-US" sz="1400" dirty="0"/>
          </a:p>
        </p:txBody>
      </p:sp>
      <p:sp>
        <p:nvSpPr>
          <p:cNvPr id="23" name="TextBox 22"/>
          <p:cNvSpPr txBox="1"/>
          <p:nvPr/>
        </p:nvSpPr>
        <p:spPr>
          <a:xfrm>
            <a:off x="1371600" y="5715000"/>
            <a:ext cx="595285" cy="307777"/>
          </a:xfrm>
          <a:prstGeom prst="rect">
            <a:avLst/>
          </a:prstGeom>
          <a:noFill/>
        </p:spPr>
        <p:txBody>
          <a:bodyPr wrap="none" rtlCol="0">
            <a:spAutoFit/>
          </a:bodyPr>
          <a:lstStyle/>
          <a:p>
            <a:r>
              <a:rPr lang="en-US" sz="1400" dirty="0" smtClean="0"/>
              <a:t>-0.4%</a:t>
            </a:r>
            <a:endParaRPr lang="en-US" sz="1400" dirty="0"/>
          </a:p>
        </p:txBody>
      </p:sp>
      <p:cxnSp>
        <p:nvCxnSpPr>
          <p:cNvPr id="8" name="Straight Arrow Connector 7"/>
          <p:cNvCxnSpPr/>
          <p:nvPr/>
        </p:nvCxnSpPr>
        <p:spPr>
          <a:xfrm flipV="1">
            <a:off x="2438400" y="5410200"/>
            <a:ext cx="76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67400" y="4800600"/>
            <a:ext cx="540320" cy="307777"/>
          </a:xfrm>
          <a:prstGeom prst="rect">
            <a:avLst/>
          </a:prstGeom>
          <a:noFill/>
        </p:spPr>
        <p:txBody>
          <a:bodyPr wrap="none" rtlCol="0">
            <a:spAutoFit/>
          </a:bodyPr>
          <a:lstStyle/>
          <a:p>
            <a:r>
              <a:rPr lang="en-US" sz="1400" dirty="0"/>
              <a:t>4</a:t>
            </a:r>
            <a:r>
              <a:rPr lang="en-US" sz="1400" dirty="0" smtClean="0"/>
              <a:t>.8%</a:t>
            </a:r>
            <a:endParaRPr lang="en-US" sz="1400" dirty="0"/>
          </a:p>
        </p:txBody>
      </p:sp>
      <p:sp>
        <p:nvSpPr>
          <p:cNvPr id="27" name="TextBox 26"/>
          <p:cNvSpPr txBox="1"/>
          <p:nvPr/>
        </p:nvSpPr>
        <p:spPr>
          <a:xfrm>
            <a:off x="7086600" y="4191000"/>
            <a:ext cx="540320" cy="307777"/>
          </a:xfrm>
          <a:prstGeom prst="rect">
            <a:avLst/>
          </a:prstGeom>
          <a:noFill/>
        </p:spPr>
        <p:txBody>
          <a:bodyPr wrap="none" rtlCol="0">
            <a:spAutoFit/>
          </a:bodyPr>
          <a:lstStyle/>
          <a:p>
            <a:r>
              <a:rPr lang="en-US" sz="1400" dirty="0"/>
              <a:t>8</a:t>
            </a:r>
            <a:r>
              <a:rPr lang="en-US" sz="1400" dirty="0" smtClean="0"/>
              <a:t>.4%</a:t>
            </a:r>
            <a:endParaRPr lang="en-US" sz="1400" dirty="0"/>
          </a:p>
        </p:txBody>
      </p:sp>
      <p:sp>
        <p:nvSpPr>
          <p:cNvPr id="28" name="TextBox 27"/>
          <p:cNvSpPr txBox="1"/>
          <p:nvPr/>
        </p:nvSpPr>
        <p:spPr>
          <a:xfrm>
            <a:off x="2895600" y="4800600"/>
            <a:ext cx="540320" cy="307777"/>
          </a:xfrm>
          <a:prstGeom prst="rect">
            <a:avLst/>
          </a:prstGeom>
          <a:noFill/>
        </p:spPr>
        <p:txBody>
          <a:bodyPr wrap="none" rtlCol="0">
            <a:spAutoFit/>
          </a:bodyPr>
          <a:lstStyle/>
          <a:p>
            <a:r>
              <a:rPr lang="en-US" sz="1400" dirty="0" smtClean="0"/>
              <a:t>1.7%</a:t>
            </a:r>
            <a:endParaRPr lang="en-US" sz="1400" dirty="0"/>
          </a:p>
        </p:txBody>
      </p:sp>
      <p:sp>
        <p:nvSpPr>
          <p:cNvPr id="16" name="TextBox 15"/>
          <p:cNvSpPr txBox="1"/>
          <p:nvPr/>
        </p:nvSpPr>
        <p:spPr>
          <a:xfrm>
            <a:off x="5486400" y="5334000"/>
            <a:ext cx="3082808"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Hospitals generated a lot more</a:t>
            </a:r>
          </a:p>
          <a:p>
            <a:r>
              <a:rPr lang="en-US" dirty="0" smtClean="0"/>
              <a:t>Revenue and they spent it</a:t>
            </a:r>
            <a:endParaRPr lang="en-US" dirty="0"/>
          </a:p>
        </p:txBody>
      </p:sp>
    </p:spTree>
    <p:extLst>
      <p:ext uri="{BB962C8B-B14F-4D97-AF65-F5344CB8AC3E}">
        <p14:creationId xmlns:p14="http://schemas.microsoft.com/office/powerpoint/2010/main" xmlns="" val="11188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P spid="22" grpId="0"/>
      <p:bldP spid="23" grpId="0"/>
      <p:bldP spid="26" grpId="0"/>
      <p:bldP spid="27" grpId="0"/>
      <p:bldP spid="28"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0993"/>
            <a:ext cx="9144000" cy="627063"/>
          </a:xfrm>
        </p:spPr>
        <p:txBody>
          <a:bodyPr>
            <a:noAutofit/>
          </a:bodyPr>
          <a:lstStyle/>
          <a:p>
            <a:pPr algn="l"/>
            <a:r>
              <a:rPr lang="en-US" sz="2700" b="1" dirty="0" smtClean="0">
                <a:solidFill>
                  <a:srgbClr val="000090"/>
                </a:solidFill>
              </a:rPr>
              <a:t>Payment System Changes &amp; Addressing our “Value” problem</a:t>
            </a:r>
            <a:endParaRPr lang="en-US" sz="2700" dirty="0" smtClean="0">
              <a:solidFill>
                <a:srgbClr val="000090"/>
              </a:solidFill>
            </a:endParaRPr>
          </a:p>
        </p:txBody>
      </p:sp>
      <p:sp>
        <p:nvSpPr>
          <p:cNvPr id="13315" name="Content Placeholder 2"/>
          <p:cNvSpPr>
            <a:spLocks noGrp="1"/>
          </p:cNvSpPr>
          <p:nvPr>
            <p:ph idx="1"/>
          </p:nvPr>
        </p:nvSpPr>
        <p:spPr>
          <a:xfrm>
            <a:off x="228600" y="609600"/>
            <a:ext cx="8686800" cy="5791200"/>
          </a:xfrm>
        </p:spPr>
        <p:txBody>
          <a:bodyPr>
            <a:noAutofit/>
          </a:bodyPr>
          <a:lstStyle/>
          <a:p>
            <a:pPr>
              <a:spcBef>
                <a:spcPct val="0"/>
              </a:spcBef>
              <a:spcAft>
                <a:spcPts val="1800"/>
              </a:spcAft>
            </a:pPr>
            <a:r>
              <a:rPr lang="en-US" sz="2250" dirty="0" smtClean="0"/>
              <a:t>Emphasis on Quality and Payment Changes nationally spurred a round of similar change in Maryland 2003-2011</a:t>
            </a:r>
          </a:p>
          <a:p>
            <a:pPr>
              <a:spcBef>
                <a:spcPct val="0"/>
              </a:spcBef>
              <a:spcAft>
                <a:spcPts val="1200"/>
              </a:spcAft>
              <a:buFont typeface="Arial"/>
              <a:buChar char="•"/>
            </a:pPr>
            <a:r>
              <a:rPr lang="en-US" sz="2250" dirty="0" smtClean="0"/>
              <a:t>Quality Related Programs:</a:t>
            </a:r>
          </a:p>
          <a:p>
            <a:pPr lvl="1">
              <a:spcBef>
                <a:spcPct val="0"/>
              </a:spcBef>
              <a:spcAft>
                <a:spcPts val="1800"/>
              </a:spcAft>
              <a:buFont typeface="Arial"/>
              <a:buChar char="•"/>
            </a:pPr>
            <a:r>
              <a:rPr lang="en-US" sz="2000" dirty="0" smtClean="0"/>
              <a:t>Quality-Based Reimbursement (P4P system of rewards and penalties for performing evidence-based process measures)</a:t>
            </a:r>
          </a:p>
          <a:p>
            <a:pPr lvl="1">
              <a:spcBef>
                <a:spcPct val="0"/>
              </a:spcBef>
              <a:spcAft>
                <a:spcPts val="1800"/>
              </a:spcAft>
              <a:buFont typeface="Arial"/>
              <a:buChar char="•"/>
            </a:pPr>
            <a:r>
              <a:rPr lang="en-US" sz="2000" dirty="0" smtClean="0"/>
              <a:t>Maryland Hospital Acquired Conditions Policy (P4P system of significant rewards/penalties for risk adjusted rates of complications across 64 categories)</a:t>
            </a:r>
          </a:p>
          <a:p>
            <a:pPr>
              <a:spcBef>
                <a:spcPct val="0"/>
              </a:spcBef>
              <a:spcAft>
                <a:spcPts val="1200"/>
              </a:spcAft>
              <a:buFont typeface="Arial"/>
              <a:buChar char="•"/>
            </a:pPr>
            <a:r>
              <a:rPr lang="en-US" sz="2400" dirty="0" smtClean="0"/>
              <a:t>Cost/Utilization Programs:</a:t>
            </a:r>
          </a:p>
          <a:p>
            <a:pPr lvl="1">
              <a:spcBef>
                <a:spcPct val="0"/>
              </a:spcBef>
              <a:spcAft>
                <a:spcPts val="1800"/>
              </a:spcAft>
              <a:buFont typeface="Arial"/>
              <a:buChar char="•"/>
            </a:pPr>
            <a:r>
              <a:rPr lang="en-US" sz="2000" dirty="0" smtClean="0"/>
              <a:t>Admission-Readmission Revenue (ARR) policy which bundled admissions and all-cause readmissions (31 of 46 hospitals adopted)</a:t>
            </a:r>
          </a:p>
          <a:p>
            <a:pPr lvl="1">
              <a:spcBef>
                <a:spcPct val="0"/>
              </a:spcBef>
              <a:spcAft>
                <a:spcPts val="1800"/>
              </a:spcAft>
              <a:buFont typeface="Arial"/>
              <a:buChar char="•"/>
            </a:pPr>
            <a:r>
              <a:rPr lang="en-US" sz="2000" dirty="0" smtClean="0"/>
              <a:t>Re-instituted VAS at 85% VC and 15% FC over large opposition by hospitals</a:t>
            </a:r>
          </a:p>
          <a:p>
            <a:pPr lvl="1">
              <a:spcBef>
                <a:spcPct val="0"/>
              </a:spcBef>
              <a:spcAft>
                <a:spcPts val="1800"/>
              </a:spcAft>
              <a:buFont typeface="Arial"/>
              <a:buChar char="•"/>
            </a:pPr>
            <a:r>
              <a:rPr lang="en-US" sz="2000" dirty="0" smtClean="0"/>
              <a:t>Negotiated 14 Total Patient Revenue (TPR) agreements (10 were finalized)</a:t>
            </a:r>
          </a:p>
          <a:p>
            <a:pPr lvl="1">
              <a:spcBef>
                <a:spcPct val="0"/>
              </a:spcBef>
              <a:spcAft>
                <a:spcPts val="1800"/>
              </a:spcAft>
            </a:pPr>
            <a:endParaRPr lang="en-US" sz="20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601662"/>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13</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22359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03188" y="1295400"/>
            <a:ext cx="8621712" cy="4724400"/>
          </a:xfrm>
          <a:prstGeom prst="rect">
            <a:avLst/>
          </a:prstGeom>
          <a:noFill/>
          <a:ln w="9525">
            <a:noFill/>
            <a:miter lim="800000"/>
            <a:headEnd/>
            <a:tailEnd/>
          </a:ln>
        </p:spPr>
      </p:pic>
      <p:sp>
        <p:nvSpPr>
          <p:cNvPr id="5" name="TextBox 4"/>
          <p:cNvSpPr txBox="1"/>
          <p:nvPr/>
        </p:nvSpPr>
        <p:spPr>
          <a:xfrm>
            <a:off x="381000" y="2057400"/>
            <a:ext cx="1271588"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a:t>Garret Co. $42m</a:t>
            </a:r>
          </a:p>
        </p:txBody>
      </p:sp>
      <p:sp>
        <p:nvSpPr>
          <p:cNvPr id="6" name="TextBox 5"/>
          <p:cNvSpPr txBox="1"/>
          <p:nvPr/>
        </p:nvSpPr>
        <p:spPr>
          <a:xfrm>
            <a:off x="685800" y="1143000"/>
            <a:ext cx="1727200"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a:t>W. Maryland HS $291m</a:t>
            </a:r>
          </a:p>
        </p:txBody>
      </p:sp>
      <p:sp>
        <p:nvSpPr>
          <p:cNvPr id="7" name="TextBox 6"/>
          <p:cNvSpPr txBox="1"/>
          <p:nvPr/>
        </p:nvSpPr>
        <p:spPr>
          <a:xfrm>
            <a:off x="2286000" y="1828800"/>
            <a:ext cx="1343025"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a:t>Wash. Co. $248m</a:t>
            </a:r>
          </a:p>
        </p:txBody>
      </p:sp>
      <p:sp>
        <p:nvSpPr>
          <p:cNvPr id="8" name="TextBox 7"/>
          <p:cNvSpPr txBox="1"/>
          <p:nvPr/>
        </p:nvSpPr>
        <p:spPr>
          <a:xfrm>
            <a:off x="3657600" y="1447800"/>
            <a:ext cx="1371600"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100" b="1" dirty="0"/>
              <a:t>Carroll Co.$202m </a:t>
            </a:r>
          </a:p>
        </p:txBody>
      </p:sp>
      <p:sp>
        <p:nvSpPr>
          <p:cNvPr id="9" name="TextBox 8"/>
          <p:cNvSpPr txBox="1"/>
          <p:nvPr/>
        </p:nvSpPr>
        <p:spPr>
          <a:xfrm>
            <a:off x="6781800" y="1752600"/>
            <a:ext cx="1609725"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a:t>Union of Cecil $128m</a:t>
            </a:r>
          </a:p>
        </p:txBody>
      </p:sp>
      <p:sp>
        <p:nvSpPr>
          <p:cNvPr id="10" name="TextBox 9"/>
          <p:cNvSpPr txBox="1"/>
          <p:nvPr/>
        </p:nvSpPr>
        <p:spPr>
          <a:xfrm>
            <a:off x="6400800" y="2514600"/>
            <a:ext cx="1500188"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a:t>Chester River $56m</a:t>
            </a:r>
          </a:p>
        </p:txBody>
      </p:sp>
      <p:sp>
        <p:nvSpPr>
          <p:cNvPr id="11" name="TextBox 10"/>
          <p:cNvSpPr txBox="1"/>
          <p:nvPr/>
        </p:nvSpPr>
        <p:spPr>
          <a:xfrm>
            <a:off x="6629400" y="3124200"/>
            <a:ext cx="1531938"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err="1"/>
              <a:t>Mem</a:t>
            </a:r>
            <a:r>
              <a:rPr lang="en-US" sz="1100" b="1" dirty="0"/>
              <a:t>. Easton $160m</a:t>
            </a:r>
          </a:p>
        </p:txBody>
      </p:sp>
      <p:sp>
        <p:nvSpPr>
          <p:cNvPr id="12" name="TextBox 11"/>
          <p:cNvSpPr txBox="1"/>
          <p:nvPr/>
        </p:nvSpPr>
        <p:spPr>
          <a:xfrm>
            <a:off x="6553200" y="3733800"/>
            <a:ext cx="1274763"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err="1"/>
              <a:t>Dochester</a:t>
            </a:r>
            <a:r>
              <a:rPr lang="en-US" sz="1100" b="1" dirty="0"/>
              <a:t> $52m</a:t>
            </a:r>
          </a:p>
        </p:txBody>
      </p:sp>
      <p:sp>
        <p:nvSpPr>
          <p:cNvPr id="13" name="TextBox 12"/>
          <p:cNvSpPr txBox="1"/>
          <p:nvPr/>
        </p:nvSpPr>
        <p:spPr>
          <a:xfrm>
            <a:off x="6781800" y="5486400"/>
            <a:ext cx="1258888"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err="1"/>
              <a:t>McCready</a:t>
            </a:r>
            <a:r>
              <a:rPr lang="en-US" sz="1100" b="1" dirty="0"/>
              <a:t> $19m</a:t>
            </a:r>
          </a:p>
        </p:txBody>
      </p:sp>
      <p:sp>
        <p:nvSpPr>
          <p:cNvPr id="14" name="TextBox 13"/>
          <p:cNvSpPr txBox="1"/>
          <p:nvPr/>
        </p:nvSpPr>
        <p:spPr>
          <a:xfrm>
            <a:off x="7700168" y="4894898"/>
            <a:ext cx="1382713" cy="26193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i="1" dirty="0"/>
              <a:t>Atlantic Gen. $85m</a:t>
            </a:r>
          </a:p>
        </p:txBody>
      </p:sp>
      <p:sp>
        <p:nvSpPr>
          <p:cNvPr id="15" name="TextBox 14"/>
          <p:cNvSpPr txBox="1"/>
          <p:nvPr/>
        </p:nvSpPr>
        <p:spPr>
          <a:xfrm>
            <a:off x="4419600" y="5334000"/>
            <a:ext cx="1279525" cy="26193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i="1" dirty="0"/>
              <a:t>St. Mary’s $126m</a:t>
            </a:r>
          </a:p>
        </p:txBody>
      </p:sp>
      <p:sp>
        <p:nvSpPr>
          <p:cNvPr id="16" name="TextBox 15"/>
          <p:cNvSpPr txBox="1"/>
          <p:nvPr/>
        </p:nvSpPr>
        <p:spPr>
          <a:xfrm>
            <a:off x="4724400" y="4648200"/>
            <a:ext cx="1139825" cy="26193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b="1" dirty="0"/>
              <a:t>Calvert $118m</a:t>
            </a:r>
          </a:p>
        </p:txBody>
      </p:sp>
      <p:sp>
        <p:nvSpPr>
          <p:cNvPr id="18" name="Oval 17"/>
          <p:cNvSpPr/>
          <p:nvPr/>
        </p:nvSpPr>
        <p:spPr>
          <a:xfrm>
            <a:off x="0" y="609600"/>
            <a:ext cx="5181600" cy="2286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TextBox 53"/>
          <p:cNvSpPr txBox="1"/>
          <p:nvPr/>
        </p:nvSpPr>
        <p:spPr>
          <a:xfrm>
            <a:off x="3733800" y="4267200"/>
            <a:ext cx="1079500" cy="26193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i="1" dirty="0" err="1"/>
              <a:t>Civista</a:t>
            </a:r>
            <a:r>
              <a:rPr lang="en-US" sz="1100" i="1" dirty="0"/>
              <a:t> $111m</a:t>
            </a:r>
          </a:p>
        </p:txBody>
      </p:sp>
      <p:sp>
        <p:nvSpPr>
          <p:cNvPr id="55" name="Oval 54"/>
          <p:cNvSpPr/>
          <p:nvPr/>
        </p:nvSpPr>
        <p:spPr>
          <a:xfrm>
            <a:off x="5867400" y="1447800"/>
            <a:ext cx="3124200" cy="4648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0" name="TextBox 55"/>
          <p:cNvSpPr txBox="1">
            <a:spLocks noChangeArrowheads="1"/>
          </p:cNvSpPr>
          <p:nvPr/>
        </p:nvSpPr>
        <p:spPr bwMode="auto">
          <a:xfrm>
            <a:off x="304800" y="182880"/>
            <a:ext cx="8564880" cy="446276"/>
          </a:xfrm>
          <a:prstGeom prst="rect">
            <a:avLst/>
          </a:prstGeom>
          <a:noFill/>
          <a:ln w="9525">
            <a:noFill/>
            <a:miter lim="800000"/>
            <a:headEnd/>
            <a:tailEnd/>
          </a:ln>
        </p:spPr>
        <p:txBody>
          <a:bodyPr wrap="square">
            <a:spAutoFit/>
          </a:bodyPr>
          <a:lstStyle/>
          <a:p>
            <a:r>
              <a:rPr lang="en-US" sz="2300" dirty="0" smtClean="0"/>
              <a:t>Total Patient Revenue (HSCRC first Prospective Global Budget Model) </a:t>
            </a:r>
            <a:endParaRPr lang="en-US" sz="2300" dirty="0"/>
          </a:p>
        </p:txBody>
      </p:sp>
      <p:sp>
        <p:nvSpPr>
          <p:cNvPr id="57" name="Oval 56"/>
          <p:cNvSpPr/>
          <p:nvPr/>
        </p:nvSpPr>
        <p:spPr>
          <a:xfrm>
            <a:off x="3581400" y="3657600"/>
            <a:ext cx="2438400" cy="2286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32" name="Picture 29"/>
          <p:cNvPicPr>
            <a:picLocks noChangeAspect="1" noChangeArrowheads="1"/>
          </p:cNvPicPr>
          <p:nvPr/>
        </p:nvPicPr>
        <p:blipFill>
          <a:blip r:embed="rId3" cstate="print"/>
          <a:srcRect/>
          <a:stretch>
            <a:fillRect/>
          </a:stretch>
        </p:blipFill>
        <p:spPr bwMode="auto">
          <a:xfrm>
            <a:off x="152400" y="3124200"/>
            <a:ext cx="3429000" cy="2971800"/>
          </a:xfrm>
          <a:prstGeom prst="rect">
            <a:avLst/>
          </a:prstGeom>
          <a:noFill/>
          <a:ln w="9525">
            <a:noFill/>
            <a:miter lim="800000"/>
            <a:headEnd/>
            <a:tailEnd/>
          </a:ln>
        </p:spPr>
      </p:pic>
      <p:sp>
        <p:nvSpPr>
          <p:cNvPr id="29" name="TextBox 28"/>
          <p:cNvSpPr txBox="1">
            <a:spLocks noChangeArrowheads="1"/>
          </p:cNvSpPr>
          <p:nvPr/>
        </p:nvSpPr>
        <p:spPr bwMode="auto">
          <a:xfrm>
            <a:off x="304800" y="6172200"/>
            <a:ext cx="8305800" cy="646113"/>
          </a:xfrm>
          <a:prstGeom prst="rect">
            <a:avLst/>
          </a:prstGeom>
          <a:noFill/>
          <a:ln w="9525">
            <a:noFill/>
            <a:miter lim="800000"/>
            <a:headEnd/>
            <a:tailEnd/>
          </a:ln>
        </p:spPr>
        <p:txBody>
          <a:bodyPr>
            <a:spAutoFit/>
          </a:bodyPr>
          <a:lstStyle/>
          <a:p>
            <a:r>
              <a:rPr lang="en-US" dirty="0">
                <a:solidFill>
                  <a:srgbClr val="FF0000"/>
                </a:solidFill>
              </a:rPr>
              <a:t>HSCRC is establishing a fixed payment now for all Hospital services in 3 large </a:t>
            </a:r>
            <a:r>
              <a:rPr lang="en-US" dirty="0" smtClean="0">
                <a:solidFill>
                  <a:srgbClr val="FF0000"/>
                </a:solidFill>
              </a:rPr>
              <a:t> more rural regions </a:t>
            </a:r>
            <a:r>
              <a:rPr lang="en-US" dirty="0">
                <a:solidFill>
                  <a:srgbClr val="FF0000"/>
                </a:solidFill>
              </a:rPr>
              <a:t>of the State</a:t>
            </a:r>
          </a:p>
        </p:txBody>
      </p:sp>
      <p:sp>
        <p:nvSpPr>
          <p:cNvPr id="30" name="TextBox 29"/>
          <p:cNvSpPr txBox="1">
            <a:spLocks noChangeArrowheads="1"/>
          </p:cNvSpPr>
          <p:nvPr/>
        </p:nvSpPr>
        <p:spPr bwMode="auto">
          <a:xfrm>
            <a:off x="7467600" y="4114800"/>
            <a:ext cx="1119379" cy="369332"/>
          </a:xfrm>
          <a:prstGeom prst="rect">
            <a:avLst/>
          </a:prstGeom>
          <a:noFill/>
          <a:ln w="9525">
            <a:noFill/>
            <a:miter lim="800000"/>
            <a:headEnd/>
            <a:tailEnd/>
          </a:ln>
        </p:spPr>
        <p:txBody>
          <a:bodyPr wrap="none">
            <a:spAutoFit/>
          </a:bodyPr>
          <a:lstStyle/>
          <a:p>
            <a:r>
              <a:rPr lang="en-US" dirty="0" smtClean="0">
                <a:solidFill>
                  <a:srgbClr val="FF0000"/>
                </a:solidFill>
              </a:rPr>
              <a:t>$900 </a:t>
            </a:r>
            <a:r>
              <a:rPr lang="en-US" dirty="0">
                <a:solidFill>
                  <a:srgbClr val="FF0000"/>
                </a:solidFill>
              </a:rPr>
              <a:t>Mill.</a:t>
            </a:r>
          </a:p>
        </p:txBody>
      </p:sp>
      <p:sp>
        <p:nvSpPr>
          <p:cNvPr id="31" name="TextBox 30"/>
          <p:cNvSpPr txBox="1">
            <a:spLocks noChangeArrowheads="1"/>
          </p:cNvSpPr>
          <p:nvPr/>
        </p:nvSpPr>
        <p:spPr bwMode="auto">
          <a:xfrm>
            <a:off x="3657600" y="4876800"/>
            <a:ext cx="1171575" cy="369888"/>
          </a:xfrm>
          <a:prstGeom prst="rect">
            <a:avLst/>
          </a:prstGeom>
          <a:noFill/>
          <a:ln w="9525">
            <a:noFill/>
            <a:miter lim="800000"/>
            <a:headEnd/>
            <a:tailEnd/>
          </a:ln>
        </p:spPr>
        <p:txBody>
          <a:bodyPr wrap="none">
            <a:spAutoFit/>
          </a:bodyPr>
          <a:lstStyle/>
          <a:p>
            <a:r>
              <a:rPr lang="en-US">
                <a:solidFill>
                  <a:srgbClr val="FF0000"/>
                </a:solidFill>
              </a:rPr>
              <a:t>$355 Mill.</a:t>
            </a:r>
          </a:p>
        </p:txBody>
      </p:sp>
      <p:sp>
        <p:nvSpPr>
          <p:cNvPr id="32" name="TextBox 31"/>
          <p:cNvSpPr txBox="1">
            <a:spLocks noChangeArrowheads="1"/>
          </p:cNvSpPr>
          <p:nvPr/>
        </p:nvSpPr>
        <p:spPr bwMode="auto">
          <a:xfrm>
            <a:off x="1905000" y="2362200"/>
            <a:ext cx="1047132" cy="369332"/>
          </a:xfrm>
          <a:prstGeom prst="rect">
            <a:avLst/>
          </a:prstGeom>
          <a:noFill/>
          <a:ln w="9525">
            <a:noFill/>
            <a:miter lim="800000"/>
            <a:headEnd/>
            <a:tailEnd/>
          </a:ln>
        </p:spPr>
        <p:txBody>
          <a:bodyPr wrap="none">
            <a:spAutoFit/>
          </a:bodyPr>
          <a:lstStyle/>
          <a:p>
            <a:r>
              <a:rPr lang="en-US" dirty="0" smtClean="0">
                <a:solidFill>
                  <a:srgbClr val="FF0000"/>
                </a:solidFill>
              </a:rPr>
              <a:t>$1.0 Bill..</a:t>
            </a:r>
            <a:endParaRPr lang="en-US" dirty="0">
              <a:solidFill>
                <a:srgbClr val="FF0000"/>
              </a:solidFill>
            </a:endParaRPr>
          </a:p>
        </p:txBody>
      </p:sp>
      <p:sp>
        <p:nvSpPr>
          <p:cNvPr id="25" name="TextBox 24"/>
          <p:cNvSpPr txBox="1"/>
          <p:nvPr/>
        </p:nvSpPr>
        <p:spPr>
          <a:xfrm>
            <a:off x="3879850" y="1926431"/>
            <a:ext cx="117146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i="1" dirty="0" smtClean="0"/>
              <a:t>Frederick $220m</a:t>
            </a:r>
            <a:endParaRPr lang="en-US" sz="1100" i="1" dirty="0"/>
          </a:p>
        </p:txBody>
      </p:sp>
      <p:sp>
        <p:nvSpPr>
          <p:cNvPr id="26" name="TextBox 25"/>
          <p:cNvSpPr txBox="1"/>
          <p:nvPr/>
        </p:nvSpPr>
        <p:spPr>
          <a:xfrm>
            <a:off x="6395243" y="4517231"/>
            <a:ext cx="991277"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100" i="1" dirty="0" smtClean="0"/>
              <a:t>PRMC $375m</a:t>
            </a:r>
            <a:endParaRPr lang="en-US" sz="1100" i="1" dirty="0"/>
          </a:p>
        </p:txBody>
      </p:sp>
    </p:spTree>
    <p:extLst>
      <p:ext uri="{BB962C8B-B14F-4D97-AF65-F5344CB8AC3E}">
        <p14:creationId xmlns:p14="http://schemas.microsoft.com/office/powerpoint/2010/main" xmlns="" val="33944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30"/>
                                        </p:tgtEl>
                                        <p:attrNameLst>
                                          <p:attrName>style.visibility</p:attrName>
                                        </p:attrNameLst>
                                      </p:cBhvr>
                                      <p:to>
                                        <p:strVal val="visible"/>
                                      </p:to>
                                    </p:set>
                                    <p:anim calcmode="lin" valueType="num">
                                      <p:cBhvr>
                                        <p:cTn id="7" dur="500" fill="hold"/>
                                        <p:tgtEl>
                                          <p:spTgt spid="21530"/>
                                        </p:tgtEl>
                                        <p:attrNameLst>
                                          <p:attrName>ppt_w</p:attrName>
                                        </p:attrNameLst>
                                      </p:cBhvr>
                                      <p:tavLst>
                                        <p:tav tm="0">
                                          <p:val>
                                            <p:fltVal val="0"/>
                                          </p:val>
                                        </p:tav>
                                        <p:tav tm="100000">
                                          <p:val>
                                            <p:strVal val="#ppt_w"/>
                                          </p:val>
                                        </p:tav>
                                      </p:tavLst>
                                    </p:anim>
                                    <p:anim calcmode="lin" valueType="num">
                                      <p:cBhvr>
                                        <p:cTn id="8" dur="500" fill="hold"/>
                                        <p:tgtEl>
                                          <p:spTgt spid="21530"/>
                                        </p:tgtEl>
                                        <p:attrNameLst>
                                          <p:attrName>ppt_h</p:attrName>
                                        </p:attrNameLst>
                                      </p:cBhvr>
                                      <p:tavLst>
                                        <p:tav tm="0">
                                          <p:val>
                                            <p:fltVal val="0"/>
                                          </p:val>
                                        </p:tav>
                                        <p:tav tm="100000">
                                          <p:val>
                                            <p:strVal val="#ppt_h"/>
                                          </p:val>
                                        </p:tav>
                                      </p:tavLst>
                                    </p:anim>
                                    <p:animEffect transition="in" filter="fade">
                                      <p:cBhvr>
                                        <p:cTn id="9" dur="500"/>
                                        <p:tgtEl>
                                          <p:spTgt spid="2153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dissolve">
                                      <p:cBhvr>
                                        <p:cTn id="14" dur="5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1+#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fltVal val="0"/>
                                          </p:val>
                                        </p:tav>
                                        <p:tav tm="100000">
                                          <p:val>
                                            <p:strVal val="#ppt_w"/>
                                          </p:val>
                                        </p:tav>
                                      </p:tavLst>
                                    </p:anim>
                                    <p:anim calcmode="lin" valueType="num">
                                      <p:cBhvr>
                                        <p:cTn id="83" dur="500" fill="hold"/>
                                        <p:tgtEl>
                                          <p:spTgt spid="57"/>
                                        </p:tgtEl>
                                        <p:attrNameLst>
                                          <p:attrName>ppt_h</p:attrName>
                                        </p:attrNameLst>
                                      </p:cBhvr>
                                      <p:tavLst>
                                        <p:tav tm="0">
                                          <p:val>
                                            <p:fltVal val="0"/>
                                          </p:val>
                                        </p:tav>
                                        <p:tav tm="100000">
                                          <p:val>
                                            <p:strVal val="#ppt_h"/>
                                          </p:val>
                                        </p:tav>
                                      </p:tavLst>
                                    </p:anim>
                                    <p:animEffect transition="in" filter="fade">
                                      <p:cBhvr>
                                        <p:cTn id="84" dur="500"/>
                                        <p:tgtEl>
                                          <p:spTgt spid="57"/>
                                        </p:tgtEl>
                                      </p:cBhvr>
                                    </p:animEffect>
                                  </p:childTnLst>
                                </p:cTn>
                              </p:par>
                              <p:par>
                                <p:cTn id="85" presetID="2" presetClass="entr" presetSubtype="4"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2" presetClass="entr" presetSubtype="4"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additive="base">
                                        <p:cTn id="102" dur="500" fill="hold"/>
                                        <p:tgtEl>
                                          <p:spTgt spid="14"/>
                                        </p:tgtEl>
                                        <p:attrNameLst>
                                          <p:attrName>ppt_x</p:attrName>
                                        </p:attrNameLst>
                                      </p:cBhvr>
                                      <p:tavLst>
                                        <p:tav tm="0">
                                          <p:val>
                                            <p:strVal val="#ppt_x"/>
                                          </p:val>
                                        </p:tav>
                                        <p:tav tm="100000">
                                          <p:val>
                                            <p:strVal val="#ppt_x"/>
                                          </p:val>
                                        </p:tav>
                                      </p:tavLst>
                                    </p:anim>
                                    <p:anim calcmode="lin" valueType="num">
                                      <p:cBhvr additive="base">
                                        <p:cTn id="10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21532"/>
                                        </p:tgtEl>
                                        <p:attrNameLst>
                                          <p:attrName>style.visibility</p:attrName>
                                        </p:attrNameLst>
                                      </p:cBhvr>
                                      <p:to>
                                        <p:strVal val="visible"/>
                                      </p:to>
                                    </p:set>
                                    <p:animEffect transition="in" filter="dissolve">
                                      <p:cBhvr>
                                        <p:cTn id="108" dur="500"/>
                                        <p:tgtEl>
                                          <p:spTgt spid="21532"/>
                                        </p:tgtEl>
                                      </p:cBhvr>
                                    </p:animEffect>
                                  </p:childTnLst>
                                </p:cTn>
                              </p:par>
                              <p:par>
                                <p:cTn id="109" presetID="2" presetClass="entr" presetSubtype="4"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54" grpId="0" animBg="1"/>
      <p:bldP spid="55" grpId="0" animBg="1"/>
      <p:bldP spid="21530" grpId="0"/>
      <p:bldP spid="57" grpId="0" animBg="1"/>
      <p:bldP spid="29" grpId="0"/>
      <p:bldP spid="30" grpId="0"/>
      <p:bldP spid="31" grpId="0"/>
      <p:bldP spid="32" grpId="0"/>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52423" y="17463"/>
            <a:ext cx="8542657" cy="627063"/>
          </a:xfrm>
        </p:spPr>
        <p:txBody>
          <a:bodyPr>
            <a:noAutofit/>
          </a:bodyPr>
          <a:lstStyle/>
          <a:p>
            <a:r>
              <a:rPr lang="en-US" sz="2400" b="1" dirty="0" smtClean="0"/>
              <a:t>Example of a TPR Global Budget Model and Challenges associated with non-population based Global Budgets</a:t>
            </a:r>
            <a:endParaRPr lang="en-US" sz="2400" dirty="0" smtClean="0"/>
          </a:p>
        </p:txBody>
      </p:sp>
      <p:sp>
        <p:nvSpPr>
          <p:cNvPr id="13315" name="Content Placeholder 2"/>
          <p:cNvSpPr>
            <a:spLocks noGrp="1"/>
          </p:cNvSpPr>
          <p:nvPr>
            <p:ph idx="1"/>
          </p:nvPr>
        </p:nvSpPr>
        <p:spPr>
          <a:xfrm>
            <a:off x="228600" y="685800"/>
            <a:ext cx="8763000" cy="5943600"/>
          </a:xfrm>
        </p:spPr>
        <p:txBody>
          <a:bodyPr>
            <a:noAutofit/>
          </a:bodyPr>
          <a:lstStyle/>
          <a:p>
            <a:pPr>
              <a:spcBef>
                <a:spcPct val="0"/>
              </a:spcBef>
              <a:spcAft>
                <a:spcPts val="600"/>
              </a:spcAft>
            </a:pPr>
            <a:r>
              <a:rPr lang="en-US" sz="2250" dirty="0" smtClean="0"/>
              <a:t>Washington County Hospital (now </a:t>
            </a:r>
            <a:r>
              <a:rPr lang="en-US" sz="2250" dirty="0" err="1" smtClean="0"/>
              <a:t>Meritus</a:t>
            </a:r>
            <a:r>
              <a:rPr lang="en-US" sz="2250" dirty="0" smtClean="0"/>
              <a:t>)</a:t>
            </a:r>
          </a:p>
          <a:p>
            <a:pPr marL="914400" lvl="1" indent="-514350">
              <a:spcBef>
                <a:spcPct val="0"/>
              </a:spcBef>
              <a:spcAft>
                <a:spcPts val="600"/>
              </a:spcAft>
              <a:buFont typeface="Arial" panose="020B0604020202020204" pitchFamily="34" charset="0"/>
              <a:buChar char="•"/>
            </a:pPr>
            <a:r>
              <a:rPr lang="en-US" sz="1700" dirty="0" smtClean="0"/>
              <a:t>Community hospital in a rural part of the State</a:t>
            </a:r>
          </a:p>
          <a:p>
            <a:pPr marL="914400" lvl="1" indent="-514350">
              <a:spcBef>
                <a:spcPct val="0"/>
              </a:spcBef>
              <a:spcAft>
                <a:spcPts val="600"/>
              </a:spcAft>
              <a:buFont typeface="Arial" panose="020B0604020202020204" pitchFamily="34" charset="0"/>
              <a:buChar char="•"/>
            </a:pPr>
            <a:r>
              <a:rPr lang="en-US" sz="1700" dirty="0" smtClean="0"/>
              <a:t>Separated by distance and mountain ranges</a:t>
            </a:r>
          </a:p>
          <a:p>
            <a:pPr marL="914400" lvl="1" indent="-514350">
              <a:spcBef>
                <a:spcPct val="0"/>
              </a:spcBef>
              <a:spcAft>
                <a:spcPts val="600"/>
              </a:spcAft>
              <a:buFont typeface="Arial" panose="020B0604020202020204" pitchFamily="34" charset="0"/>
              <a:buChar char="•"/>
            </a:pPr>
            <a:r>
              <a:rPr lang="en-US" sz="1700" dirty="0" smtClean="0"/>
              <a:t>Serves 148,000 population in Washington County</a:t>
            </a:r>
          </a:p>
          <a:p>
            <a:pPr marL="914400" lvl="1" indent="-514350">
              <a:spcBef>
                <a:spcPct val="0"/>
              </a:spcBef>
              <a:spcAft>
                <a:spcPts val="600"/>
              </a:spcAft>
              <a:buFont typeface="Arial" panose="020B0604020202020204" pitchFamily="34" charset="0"/>
              <a:buChar char="•"/>
            </a:pPr>
            <a:r>
              <a:rPr lang="en-US" sz="1700" dirty="0" smtClean="0"/>
              <a:t>Limited “in-migration” from other parts of the State</a:t>
            </a:r>
          </a:p>
          <a:p>
            <a:pPr marL="914400" lvl="1" indent="-514350">
              <a:spcBef>
                <a:spcPct val="0"/>
              </a:spcBef>
              <a:spcAft>
                <a:spcPts val="600"/>
              </a:spcAft>
              <a:buFont typeface="Arial" panose="020B0604020202020204" pitchFamily="34" charset="0"/>
              <a:buChar char="•"/>
            </a:pPr>
            <a:r>
              <a:rPr lang="en-US" sz="1700" dirty="0" smtClean="0"/>
              <a:t>Budget in Prior year = $250,000,000</a:t>
            </a:r>
          </a:p>
          <a:p>
            <a:pPr marL="914400" lvl="1" indent="-514350">
              <a:spcBef>
                <a:spcPct val="0"/>
              </a:spcBef>
              <a:spcAft>
                <a:spcPts val="1800"/>
              </a:spcAft>
              <a:buFont typeface="Arial" panose="020B0604020202020204" pitchFamily="34" charset="0"/>
              <a:buChar char="•"/>
            </a:pPr>
            <a:endParaRPr lang="en-US" sz="1850" dirty="0" smtClean="0"/>
          </a:p>
          <a:p>
            <a:pPr marL="514350" indent="-514350">
              <a:spcBef>
                <a:spcPct val="0"/>
              </a:spcBef>
              <a:spcAft>
                <a:spcPts val="1800"/>
              </a:spcAft>
            </a:pPr>
            <a:endParaRPr lang="en-US" sz="1850" dirty="0"/>
          </a:p>
          <a:p>
            <a:pPr marL="514350" indent="-514350">
              <a:spcBef>
                <a:spcPct val="0"/>
              </a:spcBef>
              <a:spcAft>
                <a:spcPts val="1800"/>
              </a:spcAft>
            </a:pPr>
            <a:endParaRPr lang="en-US" sz="1850" dirty="0" smtClean="0"/>
          </a:p>
          <a:p>
            <a:pPr marL="514350" indent="-514350">
              <a:spcBef>
                <a:spcPct val="0"/>
              </a:spcBef>
              <a:spcAft>
                <a:spcPts val="1800"/>
              </a:spcAft>
            </a:pPr>
            <a:endParaRPr lang="en-US" sz="1850" dirty="0"/>
          </a:p>
          <a:p>
            <a:pPr marL="514350" indent="-514350">
              <a:spcBef>
                <a:spcPct val="0"/>
              </a:spcBef>
              <a:spcAft>
                <a:spcPts val="1800"/>
              </a:spcAft>
            </a:pPr>
            <a:endParaRPr lang="en-US" sz="1850" dirty="0" smtClean="0"/>
          </a:p>
          <a:p>
            <a:pPr marL="514350" indent="-514350">
              <a:spcBef>
                <a:spcPct val="0"/>
              </a:spcBef>
              <a:spcAft>
                <a:spcPts val="1800"/>
              </a:spcAft>
            </a:pPr>
            <a:endParaRPr lang="en-US" sz="225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743200"/>
            <a:ext cx="7257097" cy="2972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685800" y="4191000"/>
            <a:ext cx="2209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37338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4724400"/>
            <a:ext cx="1676400" cy="3427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0" y="4114800"/>
            <a:ext cx="1921669"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37338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2819400" y="4114800"/>
            <a:ext cx="682148"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1" idx="2"/>
          </p:cNvCxnSpPr>
          <p:nvPr/>
        </p:nvCxnSpPr>
        <p:spPr>
          <a:xfrm>
            <a:off x="4458811" y="3924300"/>
            <a:ext cx="4179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3886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2"/>
          </p:cNvCxnSpPr>
          <p:nvPr/>
        </p:nvCxnSpPr>
        <p:spPr>
          <a:xfrm>
            <a:off x="5943600" y="4895761"/>
            <a:ext cx="304800"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306688" y="5410200"/>
            <a:ext cx="8456312" cy="923330"/>
          </a:xfrm>
          <a:prstGeom prst="rect">
            <a:avLst/>
          </a:prstGeom>
          <a:noFill/>
        </p:spPr>
        <p:txBody>
          <a:bodyPr wrap="none" rtlCol="0">
            <a:spAutoFit/>
          </a:bodyPr>
          <a:lstStyle/>
          <a:p>
            <a:r>
              <a:rPr lang="en-US" dirty="0" smtClean="0">
                <a:solidFill>
                  <a:srgbClr val="000090"/>
                </a:solidFill>
              </a:rPr>
              <a:t>HSCRC also began developing a version of the TPR for suburban hospitals with dominant </a:t>
            </a:r>
          </a:p>
          <a:p>
            <a:r>
              <a:rPr lang="en-US" dirty="0" smtClean="0">
                <a:solidFill>
                  <a:srgbClr val="000090"/>
                </a:solidFill>
              </a:rPr>
              <a:t>Market positions in their service area;</a:t>
            </a:r>
          </a:p>
          <a:p>
            <a:r>
              <a:rPr lang="en-US" dirty="0" smtClean="0">
                <a:solidFill>
                  <a:schemeClr val="accent1">
                    <a:lumMod val="75000"/>
                  </a:schemeClr>
                </a:solidFill>
              </a:rPr>
              <a:t> </a:t>
            </a:r>
            <a:endParaRPr lang="en-US" dirty="0">
              <a:solidFill>
                <a:schemeClr val="accent1">
                  <a:lumMod val="75000"/>
                </a:schemeClr>
              </a:solidFill>
            </a:endParaRPr>
          </a:p>
        </p:txBody>
      </p:sp>
      <p:sp>
        <p:nvSpPr>
          <p:cNvPr id="18" name="TextBox 17"/>
          <p:cNvSpPr txBox="1"/>
          <p:nvPr/>
        </p:nvSpPr>
        <p:spPr>
          <a:xfrm>
            <a:off x="6107591" y="838200"/>
            <a:ext cx="3036409" cy="140038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700" u="sng" dirty="0" smtClean="0">
                <a:solidFill>
                  <a:srgbClr val="FF0000"/>
                </a:solidFill>
              </a:rPr>
              <a:t>The hospital </a:t>
            </a:r>
            <a:r>
              <a:rPr lang="en-US" sz="1700" u="sng" dirty="0" smtClean="0">
                <a:solidFill>
                  <a:srgbClr val="000090"/>
                </a:solidFill>
              </a:rPr>
              <a:t>keeps</a:t>
            </a:r>
            <a:r>
              <a:rPr lang="en-US" sz="1700" dirty="0" smtClean="0">
                <a:solidFill>
                  <a:srgbClr val="000090"/>
                </a:solidFill>
              </a:rPr>
              <a:t> its Global </a:t>
            </a:r>
          </a:p>
          <a:p>
            <a:r>
              <a:rPr lang="en-US" sz="1700" dirty="0" smtClean="0">
                <a:solidFill>
                  <a:srgbClr val="000090"/>
                </a:solidFill>
              </a:rPr>
              <a:t>Budget Revenue and associated </a:t>
            </a:r>
          </a:p>
          <a:p>
            <a:r>
              <a:rPr lang="en-US" sz="1700" dirty="0" smtClean="0">
                <a:solidFill>
                  <a:srgbClr val="000090"/>
                </a:solidFill>
              </a:rPr>
              <a:t>profit – and Budgets are 100% </a:t>
            </a:r>
          </a:p>
          <a:p>
            <a:r>
              <a:rPr lang="en-US" sz="1700" dirty="0" smtClean="0">
                <a:solidFill>
                  <a:srgbClr val="000090"/>
                </a:solidFill>
              </a:rPr>
              <a:t>Prospective and not “rebased” </a:t>
            </a:r>
          </a:p>
          <a:p>
            <a:r>
              <a:rPr lang="en-US" sz="1700" dirty="0" smtClean="0">
                <a:solidFill>
                  <a:srgbClr val="000090"/>
                </a:solidFill>
              </a:rPr>
              <a:t>to cost</a:t>
            </a:r>
          </a:p>
        </p:txBody>
      </p:sp>
      <p:cxnSp>
        <p:nvCxnSpPr>
          <p:cNvPr id="5" name="Straight Arrow Connector 4"/>
          <p:cNvCxnSpPr/>
          <p:nvPr/>
        </p:nvCxnSpPr>
        <p:spPr>
          <a:xfrm flipH="1">
            <a:off x="7560116" y="2819400"/>
            <a:ext cx="517084" cy="21095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04800" y="6059269"/>
            <a:ext cx="9105865" cy="646331"/>
          </a:xfrm>
          <a:prstGeom prst="rect">
            <a:avLst/>
          </a:prstGeom>
          <a:noFill/>
        </p:spPr>
        <p:txBody>
          <a:bodyPr wrap="none" rtlCol="0">
            <a:spAutoFit/>
          </a:bodyPr>
          <a:lstStyle/>
          <a:p>
            <a:r>
              <a:rPr lang="en-US" dirty="0">
                <a:solidFill>
                  <a:srgbClr val="000090"/>
                </a:solidFill>
              </a:rPr>
              <a:t>C</a:t>
            </a:r>
            <a:r>
              <a:rPr lang="en-US" dirty="0" smtClean="0">
                <a:solidFill>
                  <a:srgbClr val="000090"/>
                </a:solidFill>
              </a:rPr>
              <a:t>hallenge in establishing a Global Budget for Suburban and Urban hospitals was how to </a:t>
            </a:r>
          </a:p>
          <a:p>
            <a:r>
              <a:rPr lang="en-US" dirty="0" smtClean="0">
                <a:solidFill>
                  <a:srgbClr val="000090"/>
                </a:solidFill>
              </a:rPr>
              <a:t>adjust for demographic change in cases, where a Hospital does not have a well-defined PSA? </a:t>
            </a:r>
            <a:endParaRPr lang="en-US" dirty="0">
              <a:solidFill>
                <a:srgbClr val="000090"/>
              </a:solidFill>
            </a:endParaRPr>
          </a:p>
        </p:txBody>
      </p:sp>
      <p:sp>
        <p:nvSpPr>
          <p:cNvPr id="22" name="TextBox 21"/>
          <p:cNvSpPr txBox="1"/>
          <p:nvPr/>
        </p:nvSpPr>
        <p:spPr>
          <a:xfrm>
            <a:off x="2133600" y="3200400"/>
            <a:ext cx="2819400" cy="307777"/>
          </a:xfrm>
          <a:prstGeom prst="rect">
            <a:avLst/>
          </a:prstGeom>
          <a:noFill/>
        </p:spPr>
        <p:txBody>
          <a:bodyPr wrap="square" rtlCol="0">
            <a:spAutoFit/>
          </a:bodyPr>
          <a:lstStyle/>
          <a:p>
            <a:r>
              <a:rPr lang="en-US" sz="1400" dirty="0" smtClean="0">
                <a:solidFill>
                  <a:srgbClr val="0000FF"/>
                </a:solidFill>
              </a:rPr>
              <a:t>Cost Inflation (CMS Market Basket)</a:t>
            </a:r>
          </a:p>
        </p:txBody>
      </p:sp>
      <p:sp>
        <p:nvSpPr>
          <p:cNvPr id="23" name="TextBox 22"/>
          <p:cNvSpPr txBox="1"/>
          <p:nvPr/>
        </p:nvSpPr>
        <p:spPr>
          <a:xfrm>
            <a:off x="5562600" y="3352800"/>
            <a:ext cx="3429000" cy="307777"/>
          </a:xfrm>
          <a:prstGeom prst="rect">
            <a:avLst/>
          </a:prstGeom>
          <a:noFill/>
        </p:spPr>
        <p:txBody>
          <a:bodyPr wrap="square" rtlCol="0">
            <a:spAutoFit/>
          </a:bodyPr>
          <a:lstStyle/>
          <a:p>
            <a:r>
              <a:rPr lang="en-US" sz="1400" dirty="0" smtClean="0">
                <a:solidFill>
                  <a:srgbClr val="0000FF"/>
                </a:solidFill>
              </a:rPr>
              <a:t>Population aging/change impacts demand </a:t>
            </a:r>
          </a:p>
        </p:txBody>
      </p:sp>
      <p:sp>
        <p:nvSpPr>
          <p:cNvPr id="26" name="TextBox 25"/>
          <p:cNvSpPr txBox="1"/>
          <p:nvPr/>
        </p:nvSpPr>
        <p:spPr>
          <a:xfrm>
            <a:off x="6096000" y="2286000"/>
            <a:ext cx="2819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solidFill>
                  <a:srgbClr val="000090"/>
                </a:solidFill>
              </a:rPr>
              <a:t>Cutting “waste” under TPR = </a:t>
            </a:r>
          </a:p>
          <a:p>
            <a:r>
              <a:rPr lang="en-US" sz="1400" dirty="0" smtClean="0">
                <a:solidFill>
                  <a:srgbClr val="000090"/>
                </a:solidFill>
              </a:rPr>
              <a:t>Source</a:t>
            </a:r>
            <a:r>
              <a:rPr lang="en-US" sz="1400" dirty="0">
                <a:solidFill>
                  <a:srgbClr val="000090"/>
                </a:solidFill>
              </a:rPr>
              <a:t> </a:t>
            </a:r>
            <a:r>
              <a:rPr lang="en-US" sz="1400" dirty="0" smtClean="0">
                <a:solidFill>
                  <a:srgbClr val="000090"/>
                </a:solidFill>
              </a:rPr>
              <a:t>of financial sustainability </a:t>
            </a:r>
          </a:p>
        </p:txBody>
      </p:sp>
    </p:spTree>
    <p:extLst>
      <p:ext uri="{BB962C8B-B14F-4D97-AF65-F5344CB8AC3E}">
        <p14:creationId xmlns:p14="http://schemas.microsoft.com/office/powerpoint/2010/main" xmlns="" val="32812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 calcmode="lin" valueType="num">
                                      <p:cBhvr>
                                        <p:cTn id="37" dur="1000" fill="hold"/>
                                        <p:tgtEl>
                                          <p:spTgt spid="7170"/>
                                        </p:tgtEl>
                                        <p:attrNameLst>
                                          <p:attrName>ppt_w</p:attrName>
                                        </p:attrNameLst>
                                      </p:cBhvr>
                                      <p:tavLst>
                                        <p:tav tm="0">
                                          <p:val>
                                            <p:fltVal val="0"/>
                                          </p:val>
                                        </p:tav>
                                        <p:tav tm="100000">
                                          <p:val>
                                            <p:strVal val="#ppt_w"/>
                                          </p:val>
                                        </p:tav>
                                      </p:tavLst>
                                    </p:anim>
                                    <p:anim calcmode="lin" valueType="num">
                                      <p:cBhvr>
                                        <p:cTn id="38" dur="1000" fill="hold"/>
                                        <p:tgtEl>
                                          <p:spTgt spid="7170"/>
                                        </p:tgtEl>
                                        <p:attrNameLst>
                                          <p:attrName>ppt_h</p:attrName>
                                        </p:attrNameLst>
                                      </p:cBhvr>
                                      <p:tavLst>
                                        <p:tav tm="0">
                                          <p:val>
                                            <p:fltVal val="0"/>
                                          </p:val>
                                        </p:tav>
                                        <p:tav tm="100000">
                                          <p:val>
                                            <p:strVal val="#ppt_h"/>
                                          </p:val>
                                        </p:tav>
                                      </p:tavLst>
                                    </p:anim>
                                    <p:anim calcmode="lin" valueType="num">
                                      <p:cBhvr>
                                        <p:cTn id="39" dur="1000" fill="hold"/>
                                        <p:tgtEl>
                                          <p:spTgt spid="7170"/>
                                        </p:tgtEl>
                                        <p:attrNameLst>
                                          <p:attrName>style.rotation</p:attrName>
                                        </p:attrNameLst>
                                      </p:cBhvr>
                                      <p:tavLst>
                                        <p:tav tm="0">
                                          <p:val>
                                            <p:fltVal val="90"/>
                                          </p:val>
                                        </p:tav>
                                        <p:tav tm="100000">
                                          <p:val>
                                            <p:fltVal val="0"/>
                                          </p:val>
                                        </p:tav>
                                      </p:tavLst>
                                    </p:anim>
                                    <p:animEffect transition="in" filter="fade">
                                      <p:cBhvr>
                                        <p:cTn id="40" dur="1000"/>
                                        <p:tgtEl>
                                          <p:spTgt spid="71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1"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1"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ppt_x"/>
                                          </p:val>
                                        </p:tav>
                                        <p:tav tm="100000">
                                          <p:val>
                                            <p:strVal val="#ppt_x"/>
                                          </p:val>
                                        </p:tav>
                                      </p:tavLst>
                                    </p:anim>
                                    <p:anim calcmode="lin" valueType="num">
                                      <p:cBhvr additive="base">
                                        <p:cTn id="10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additive="base">
                                        <p:cTn id="113" dur="500" fill="hold"/>
                                        <p:tgtEl>
                                          <p:spTgt spid="5"/>
                                        </p:tgtEl>
                                        <p:attrNameLst>
                                          <p:attrName>ppt_x</p:attrName>
                                        </p:attrNameLst>
                                      </p:cBhvr>
                                      <p:tavLst>
                                        <p:tav tm="0">
                                          <p:val>
                                            <p:strVal val="#ppt_x"/>
                                          </p:val>
                                        </p:tav>
                                        <p:tav tm="100000">
                                          <p:val>
                                            <p:strVal val="#ppt_x"/>
                                          </p:val>
                                        </p:tav>
                                      </p:tavLst>
                                    </p:anim>
                                    <p:anim calcmode="lin" valueType="num">
                                      <p:cBhvr additive="base">
                                        <p:cTn id="1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500" fill="hold"/>
                                        <p:tgtEl>
                                          <p:spTgt spid="16"/>
                                        </p:tgtEl>
                                        <p:attrNameLst>
                                          <p:attrName>ppt_x</p:attrName>
                                        </p:attrNameLst>
                                      </p:cBhvr>
                                      <p:tavLst>
                                        <p:tav tm="0">
                                          <p:val>
                                            <p:strVal val="#ppt_x"/>
                                          </p:val>
                                        </p:tav>
                                        <p:tav tm="100000">
                                          <p:val>
                                            <p:strVal val="#ppt_x"/>
                                          </p:val>
                                        </p:tav>
                                      </p:tavLst>
                                    </p:anim>
                                    <p:anim calcmode="lin" valueType="num">
                                      <p:cBhvr additive="base">
                                        <p:cTn id="1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additive="base">
                                        <p:cTn id="125" dur="500" fill="hold"/>
                                        <p:tgtEl>
                                          <p:spTgt spid="19"/>
                                        </p:tgtEl>
                                        <p:attrNameLst>
                                          <p:attrName>ppt_x</p:attrName>
                                        </p:attrNameLst>
                                      </p:cBhvr>
                                      <p:tavLst>
                                        <p:tav tm="0">
                                          <p:val>
                                            <p:strVal val="#ppt_x"/>
                                          </p:val>
                                        </p:tav>
                                        <p:tav tm="100000">
                                          <p:val>
                                            <p:strVal val="#ppt_x"/>
                                          </p:val>
                                        </p:tav>
                                      </p:tavLst>
                                    </p:anim>
                                    <p:anim calcmode="lin" valueType="num">
                                      <p:cBhvr additive="base">
                                        <p:cTn id="1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6" grpId="0"/>
      <p:bldP spid="18" grpId="0" animBg="1"/>
      <p:bldP spid="19" grpId="0"/>
      <p:bldP spid="22" grpId="1"/>
      <p:bldP spid="23" grpId="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74" y="107523"/>
            <a:ext cx="8344226" cy="505866"/>
          </a:xfrm>
        </p:spPr>
        <p:txBody>
          <a:bodyPr>
            <a:noAutofit/>
          </a:bodyPr>
          <a:lstStyle/>
          <a:p>
            <a:r>
              <a:rPr lang="en-US" sz="3200" b="1" dirty="0" smtClean="0">
                <a:solidFill>
                  <a:srgbClr val="000090"/>
                </a:solidFill>
              </a:rPr>
              <a:t>Peering over the Precipice</a:t>
            </a:r>
            <a:endParaRPr lang="en-US" sz="3200" dirty="0">
              <a:solidFill>
                <a:srgbClr val="000090"/>
              </a:solidFill>
            </a:endParaRPr>
          </a:p>
        </p:txBody>
      </p:sp>
      <p:sp>
        <p:nvSpPr>
          <p:cNvPr id="3" name="Content Placeholder 2"/>
          <p:cNvSpPr>
            <a:spLocks noGrp="1"/>
          </p:cNvSpPr>
          <p:nvPr>
            <p:ph idx="1"/>
          </p:nvPr>
        </p:nvSpPr>
        <p:spPr>
          <a:xfrm>
            <a:off x="342574" y="628037"/>
            <a:ext cx="8598647" cy="5848885"/>
          </a:xfrm>
        </p:spPr>
        <p:txBody>
          <a:bodyPr>
            <a:noAutofit/>
          </a:bodyPr>
          <a:lstStyle/>
          <a:p>
            <a:pPr>
              <a:spcBef>
                <a:spcPts val="0"/>
              </a:spcBef>
              <a:spcAft>
                <a:spcPts val="1100"/>
              </a:spcAft>
            </a:pPr>
            <a:r>
              <a:rPr lang="en-US" sz="2000" dirty="0" smtClean="0"/>
              <a:t>Maryland Legislature Medicaid Assessment and other factors led to large erosion in the Medicare waiver</a:t>
            </a:r>
          </a:p>
          <a:p>
            <a:pPr>
              <a:spcBef>
                <a:spcPts val="0"/>
              </a:spcBef>
              <a:spcAft>
                <a:spcPts val="2300"/>
              </a:spcAft>
            </a:pPr>
            <a:r>
              <a:rPr lang="en-US" sz="2000" dirty="0" smtClean="0"/>
              <a:t>The threat of the loss of the waiver helped to bring the hospitals on board</a:t>
            </a:r>
          </a:p>
        </p:txBody>
      </p:sp>
      <p:cxnSp>
        <p:nvCxnSpPr>
          <p:cNvPr id="4" name="Straight Connector 3"/>
          <p:cNvCxnSpPr/>
          <p:nvPr/>
        </p:nvCxnSpPr>
        <p:spPr>
          <a:xfrm>
            <a:off x="0" y="613389"/>
            <a:ext cx="9144000" cy="8355"/>
          </a:xfrm>
          <a:prstGeom prst="line">
            <a:avLst/>
          </a:prstGeom>
          <a:ln w="38100" cmpd="sng">
            <a:solidFill>
              <a:srgbClr val="A6A6A6"/>
            </a:solidFill>
          </a:ln>
        </p:spPr>
        <p:style>
          <a:lnRef idx="2">
            <a:schemeClr val="accent3"/>
          </a:lnRef>
          <a:fillRef idx="0">
            <a:schemeClr val="accent3"/>
          </a:fillRef>
          <a:effectRef idx="1">
            <a:schemeClr val="accent3"/>
          </a:effectRef>
          <a:fontRef idx="minor">
            <a:schemeClr val="tx1"/>
          </a:fontRef>
        </p:style>
      </p:cxnSp>
      <p:cxnSp>
        <p:nvCxnSpPr>
          <p:cNvPr id="5" name="Straight Connector 4"/>
          <p:cNvCxnSpPr/>
          <p:nvPr/>
        </p:nvCxnSpPr>
        <p:spPr>
          <a:xfrm>
            <a:off x="342574" y="6598028"/>
            <a:ext cx="7874114" cy="0"/>
          </a:xfrm>
          <a:prstGeom prst="line">
            <a:avLst/>
          </a:prstGeom>
          <a:ln w="19050" cmpd="sng">
            <a:solidFill>
              <a:srgbClr val="A6A6A6"/>
            </a:solidFill>
          </a:ln>
        </p:spPr>
        <p:style>
          <a:lnRef idx="2">
            <a:schemeClr val="accent3"/>
          </a:lnRef>
          <a:fillRef idx="0">
            <a:schemeClr val="accent3"/>
          </a:fillRef>
          <a:effectRef idx="1">
            <a:schemeClr val="accent3"/>
          </a:effectRef>
          <a:fontRef idx="minor">
            <a:schemeClr val="tx1"/>
          </a:fontRef>
        </p:style>
      </p:cxnSp>
      <p:sp>
        <p:nvSpPr>
          <p:cNvPr id="9" name="Slide Number Placeholder 8"/>
          <p:cNvSpPr>
            <a:spLocks noGrp="1"/>
          </p:cNvSpPr>
          <p:nvPr>
            <p:ph type="sldNum" sz="quarter" idx="12"/>
          </p:nvPr>
        </p:nvSpPr>
        <p:spPr/>
        <p:txBody>
          <a:bodyPr/>
          <a:lstStyle/>
          <a:p>
            <a:fld id="{C4F2B25A-745F-5249-9A83-79015E3EAE92}" type="slidenum">
              <a:rPr lang="en-US" smtClean="0"/>
              <a:pPr/>
              <a:t>16</a:t>
            </a:fld>
            <a:endParaRPr lang="en-US" dirty="0"/>
          </a:p>
        </p:txBody>
      </p:sp>
      <p:pic>
        <p:nvPicPr>
          <p:cNvPr id="6" name="Picture 5" descr="Screen Shot 2013-11-05 at 4.16.57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1808661"/>
            <a:ext cx="7178040" cy="4692914"/>
          </a:xfrm>
          <a:prstGeom prst="rect">
            <a:avLst/>
          </a:prstGeom>
        </p:spPr>
      </p:pic>
      <p:sp>
        <p:nvSpPr>
          <p:cNvPr id="7" name="TextBox 6"/>
          <p:cNvSpPr txBox="1"/>
          <p:nvPr/>
        </p:nvSpPr>
        <p:spPr>
          <a:xfrm>
            <a:off x="3429000" y="2895600"/>
            <a:ext cx="448850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Medicare Waiver “Relative Cushion” – experienced significant erosion  </a:t>
            </a:r>
            <a:endParaRPr lang="en-US" dirty="0"/>
          </a:p>
        </p:txBody>
      </p:sp>
      <p:cxnSp>
        <p:nvCxnSpPr>
          <p:cNvPr id="10" name="Straight Arrow Connector 9"/>
          <p:cNvCxnSpPr/>
          <p:nvPr/>
        </p:nvCxnSpPr>
        <p:spPr>
          <a:xfrm flipH="1">
            <a:off x="6629400" y="3581400"/>
            <a:ext cx="609600"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810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0"/>
            <a:ext cx="8534400" cy="627063"/>
          </a:xfrm>
        </p:spPr>
        <p:txBody>
          <a:bodyPr>
            <a:noAutofit/>
          </a:bodyPr>
          <a:lstStyle/>
          <a:p>
            <a:pPr algn="l"/>
            <a:r>
              <a:rPr lang="en-US" sz="2800" b="1" dirty="0" smtClean="0">
                <a:solidFill>
                  <a:srgbClr val="000090"/>
                </a:solidFill>
              </a:rPr>
              <a:t>Objectives of the Payment Reform Efforts 2003-2011</a:t>
            </a:r>
            <a:endParaRPr lang="en-US" sz="2800" dirty="0" smtClean="0">
              <a:solidFill>
                <a:srgbClr val="000090"/>
              </a:solidFill>
            </a:endParaRPr>
          </a:p>
        </p:txBody>
      </p:sp>
      <p:sp>
        <p:nvSpPr>
          <p:cNvPr id="13315" name="Content Placeholder 2"/>
          <p:cNvSpPr>
            <a:spLocks noGrp="1"/>
          </p:cNvSpPr>
          <p:nvPr>
            <p:ph idx="1"/>
          </p:nvPr>
        </p:nvSpPr>
        <p:spPr>
          <a:xfrm>
            <a:off x="152400" y="609600"/>
            <a:ext cx="8686800" cy="5791200"/>
          </a:xfrm>
        </p:spPr>
        <p:txBody>
          <a:bodyPr>
            <a:noAutofit/>
          </a:bodyPr>
          <a:lstStyle/>
          <a:p>
            <a:pPr marL="457200" indent="-457200">
              <a:spcBef>
                <a:spcPct val="0"/>
              </a:spcBef>
              <a:spcAft>
                <a:spcPts val="1800"/>
              </a:spcAft>
              <a:buFont typeface="+mj-lt"/>
              <a:buAutoNum type="arabicParenR"/>
            </a:pPr>
            <a:r>
              <a:rPr lang="en-US" sz="2250" dirty="0" smtClean="0"/>
              <a:t>Address issues undermining the lack of overall cost-constraint</a:t>
            </a:r>
          </a:p>
          <a:p>
            <a:pPr lvl="1">
              <a:spcBef>
                <a:spcPct val="0"/>
              </a:spcBef>
              <a:spcAft>
                <a:spcPts val="1800"/>
              </a:spcAft>
              <a:buFont typeface="Arial"/>
              <a:buChar char="•"/>
            </a:pPr>
            <a:r>
              <a:rPr lang="en-US" sz="1600" dirty="0" smtClean="0"/>
              <a:t>FFS Incentives and Excess Marginal Revenues</a:t>
            </a:r>
          </a:p>
          <a:p>
            <a:pPr marL="457200" indent="-457200">
              <a:spcBef>
                <a:spcPct val="0"/>
              </a:spcBef>
              <a:spcAft>
                <a:spcPts val="1800"/>
              </a:spcAft>
              <a:buFont typeface="+mj-lt"/>
              <a:buAutoNum type="arabicParenR"/>
            </a:pPr>
            <a:r>
              <a:rPr lang="en-US" sz="2250" dirty="0" smtClean="0"/>
              <a:t>Develop incentives to improve hospital effectiveness (quality of care and patient safety)</a:t>
            </a:r>
          </a:p>
          <a:p>
            <a:pPr marL="457200" indent="-457200">
              <a:spcBef>
                <a:spcPct val="0"/>
              </a:spcBef>
              <a:spcAft>
                <a:spcPts val="1800"/>
              </a:spcAft>
              <a:buFont typeface="+mj-lt"/>
              <a:buAutoNum type="arabicParenR"/>
            </a:pPr>
            <a:r>
              <a:rPr lang="en-US" sz="2250" dirty="0" smtClean="0"/>
              <a:t>Re-orient the system with incentives that would promote Population-Based Health</a:t>
            </a:r>
          </a:p>
          <a:p>
            <a:pPr marL="457200" indent="-457200">
              <a:spcBef>
                <a:spcPct val="0"/>
              </a:spcBef>
              <a:spcAft>
                <a:spcPts val="1800"/>
              </a:spcAft>
              <a:buFont typeface="+mj-lt"/>
              <a:buAutoNum type="arabicParenR"/>
            </a:pPr>
            <a:r>
              <a:rPr lang="en-US" sz="2250" dirty="0" smtClean="0"/>
              <a:t>Position the system (given growing receptivity nationally to payment reform experiments) to replace the “Per Case” waiver test with a “Per Capita” test </a:t>
            </a:r>
          </a:p>
          <a:p>
            <a:pPr marL="457200" indent="-457200">
              <a:spcBef>
                <a:spcPct val="0"/>
              </a:spcBef>
              <a:spcAft>
                <a:spcPts val="1800"/>
              </a:spcAft>
              <a:buFont typeface="+mj-lt"/>
              <a:buAutoNum type="arabicParenR"/>
            </a:pPr>
            <a:r>
              <a:rPr lang="en-US" sz="2250" dirty="0" smtClean="0"/>
              <a:t>Link system growth to growth in State Gross Product (GSP) to ensure “affordability and sustainability”</a:t>
            </a:r>
          </a:p>
          <a:p>
            <a:pPr marL="457200" indent="-457200">
              <a:spcBef>
                <a:spcPct val="0"/>
              </a:spcBef>
              <a:spcAft>
                <a:spcPts val="1800"/>
              </a:spcAft>
              <a:buFont typeface="+mj-lt"/>
              <a:buAutoNum type="arabicParenR"/>
            </a:pPr>
            <a:r>
              <a:rPr lang="en-US" sz="2250" dirty="0" smtClean="0"/>
              <a:t>Sensitize CMS in 2009 and the CMMI in 2010 to the unique experiment that Maryland might provide</a:t>
            </a:r>
          </a:p>
          <a:p>
            <a:pPr>
              <a:spcBef>
                <a:spcPct val="0"/>
              </a:spcBef>
              <a:spcAft>
                <a:spcPts val="1800"/>
              </a:spcAft>
            </a:pPr>
            <a:endParaRPr lang="en-US" sz="2400" dirty="0" smtClean="0"/>
          </a:p>
          <a:p>
            <a:pPr marL="514350" indent="-514350">
              <a:spcBef>
                <a:spcPct val="0"/>
              </a:spcBef>
              <a:spcAft>
                <a:spcPts val="1800"/>
              </a:spcAft>
              <a:buFont typeface="+mj-lt"/>
              <a:buAutoNum type="arabicPeriod"/>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601662"/>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17</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53538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1"/>
            <a:ext cx="8534400" cy="457200"/>
          </a:xfrm>
        </p:spPr>
        <p:txBody>
          <a:bodyPr>
            <a:noAutofit/>
          </a:bodyPr>
          <a:lstStyle/>
          <a:p>
            <a:pPr algn="l"/>
            <a:r>
              <a:rPr lang="en-US" sz="3000" b="1" dirty="0" smtClean="0">
                <a:solidFill>
                  <a:srgbClr val="000090"/>
                </a:solidFill>
              </a:rPr>
              <a:t>Implications of a Successful Maryland Model</a:t>
            </a:r>
            <a:endParaRPr lang="en-US" sz="3000" dirty="0" smtClean="0">
              <a:solidFill>
                <a:srgbClr val="000090"/>
              </a:solidFill>
            </a:endParaRPr>
          </a:p>
        </p:txBody>
      </p:sp>
      <p:sp>
        <p:nvSpPr>
          <p:cNvPr id="13315" name="Content Placeholder 2"/>
          <p:cNvSpPr>
            <a:spLocks noGrp="1"/>
          </p:cNvSpPr>
          <p:nvPr>
            <p:ph idx="1"/>
          </p:nvPr>
        </p:nvSpPr>
        <p:spPr>
          <a:xfrm>
            <a:off x="304800" y="457200"/>
            <a:ext cx="8534400" cy="6019800"/>
          </a:xfrm>
        </p:spPr>
        <p:txBody>
          <a:bodyPr>
            <a:noAutofit/>
          </a:bodyPr>
          <a:lstStyle/>
          <a:p>
            <a:pPr marL="457200" indent="-457200">
              <a:spcBef>
                <a:spcPct val="0"/>
              </a:spcBef>
              <a:spcAft>
                <a:spcPts val="600"/>
              </a:spcAft>
              <a:buFont typeface="+mj-lt"/>
              <a:buAutoNum type="arabicParenR"/>
            </a:pPr>
            <a:r>
              <a:rPr lang="en-US" sz="1900" dirty="0" smtClean="0"/>
              <a:t>Important model that demonstrates the need for direct payment mechanisms that have incentives to control volumes</a:t>
            </a:r>
          </a:p>
          <a:p>
            <a:pPr lvl="1">
              <a:spcBef>
                <a:spcPct val="0"/>
              </a:spcBef>
              <a:spcAft>
                <a:spcPts val="1800"/>
              </a:spcAft>
              <a:buFont typeface="Arial"/>
              <a:buChar char="•"/>
            </a:pPr>
            <a:r>
              <a:rPr lang="en-US" sz="1400" dirty="0" smtClean="0"/>
              <a:t>And/or reduce hospital resistance to efforts aimed at better care coordination and elimination of unnecessary volumes</a:t>
            </a:r>
          </a:p>
          <a:p>
            <a:pPr marL="457200" indent="-457200">
              <a:spcBef>
                <a:spcPct val="0"/>
              </a:spcBef>
              <a:spcAft>
                <a:spcPts val="1800"/>
              </a:spcAft>
              <a:buFont typeface="+mj-lt"/>
              <a:buAutoNum type="arabicParenR"/>
            </a:pPr>
            <a:r>
              <a:rPr lang="en-US" sz="1900" dirty="0"/>
              <a:t>M</a:t>
            </a:r>
            <a:r>
              <a:rPr lang="en-US" sz="1900" dirty="0" smtClean="0"/>
              <a:t>odel these incentives further to promote population-based health under a system that provides financial sustainability for hospitals</a:t>
            </a:r>
          </a:p>
          <a:p>
            <a:pPr marL="457200" indent="-457200">
              <a:spcBef>
                <a:spcPct val="0"/>
              </a:spcBef>
              <a:spcAft>
                <a:spcPts val="1800"/>
              </a:spcAft>
              <a:buFont typeface="+mj-lt"/>
              <a:buAutoNum type="arabicParenR"/>
            </a:pPr>
            <a:r>
              <a:rPr lang="en-US" sz="1900" dirty="0" smtClean="0"/>
              <a:t>Linking of growth to GSP and slowing hospital cost growth to 3.58% would be a remarkable achievement (other states only dream of this)</a:t>
            </a:r>
          </a:p>
          <a:p>
            <a:pPr marL="457200" indent="-457200">
              <a:spcBef>
                <a:spcPct val="0"/>
              </a:spcBef>
              <a:spcAft>
                <a:spcPts val="600"/>
              </a:spcAft>
              <a:buFont typeface="+mj-lt"/>
              <a:buAutoNum type="arabicParenR"/>
            </a:pPr>
            <a:r>
              <a:rPr lang="en-US" sz="1900" dirty="0" smtClean="0"/>
              <a:t>Global Budgets and Volume adjustments address an inherent contradiction in the national ACO policy</a:t>
            </a:r>
          </a:p>
          <a:p>
            <a:pPr lvl="1">
              <a:spcBef>
                <a:spcPct val="0"/>
              </a:spcBef>
              <a:spcAft>
                <a:spcPts val="600"/>
              </a:spcAft>
              <a:buFont typeface="Arial"/>
              <a:buChar char="•"/>
            </a:pPr>
            <a:r>
              <a:rPr lang="en-US" sz="1400" dirty="0" smtClean="0"/>
              <a:t>ACOs built around hospitals with FFS incentives that will financial objectives that run counter to the goals of the ACO program</a:t>
            </a:r>
          </a:p>
          <a:p>
            <a:pPr lvl="1">
              <a:spcBef>
                <a:spcPct val="0"/>
              </a:spcBef>
              <a:spcAft>
                <a:spcPts val="1800"/>
              </a:spcAft>
              <a:buFont typeface="Arial"/>
              <a:buChar char="•"/>
            </a:pPr>
            <a:r>
              <a:rPr lang="en-US" sz="1400" dirty="0" smtClean="0"/>
              <a:t>By contrast Maryland hospital incentives (under a VAS or Global Budgets are aligned with the incentives of ACOs and other Market inducing entities)</a:t>
            </a:r>
          </a:p>
          <a:p>
            <a:pPr marL="457200" indent="-457200">
              <a:spcBef>
                <a:spcPct val="0"/>
              </a:spcBef>
              <a:spcAft>
                <a:spcPts val="1800"/>
              </a:spcAft>
              <a:buFont typeface="+mj-lt"/>
              <a:buAutoNum type="arabicParenR" startAt="5"/>
            </a:pPr>
            <a:r>
              <a:rPr lang="en-US" sz="2000" dirty="0" smtClean="0"/>
              <a:t>Model will reduce emphasis on specialty care &amp; elevate Primary Care and payment models such as the CareFirst PCMH that promote better value</a:t>
            </a:r>
          </a:p>
          <a:p>
            <a:pPr marL="457200" indent="-457200">
              <a:spcBef>
                <a:spcPct val="0"/>
              </a:spcBef>
              <a:spcAft>
                <a:spcPts val="1800"/>
              </a:spcAft>
              <a:buFont typeface="+mj-lt"/>
              <a:buAutoNum type="arabicParenR" startAt="5"/>
            </a:pPr>
            <a:r>
              <a:rPr lang="en-US" sz="2000" dirty="0" smtClean="0"/>
              <a:t>Other States may follow Maryland’s lead (e.g., Vermont, West. Va., Oregon)</a:t>
            </a:r>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457200"/>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18</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19023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fade">
                                      <p:cBhvr>
                                        <p:cTn id="47"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C91B6C-41FE-4EA0-A2AE-042DA4AF3987}" type="slidenum">
              <a:rPr lang="en-US"/>
              <a:pPr/>
              <a:t>19</a:t>
            </a:fld>
            <a:endParaRPr lang="en-US"/>
          </a:p>
        </p:txBody>
      </p:sp>
      <p:pic>
        <p:nvPicPr>
          <p:cNvPr id="5" name="Picture 4" descr="Untitled.psd"/>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609600" y="685800"/>
            <a:ext cx="7814426" cy="5717575"/>
          </a:xfrm>
          <a:prstGeom prst="rect">
            <a:avLst/>
          </a:prstGeom>
        </p:spPr>
      </p:pic>
      <p:sp>
        <p:nvSpPr>
          <p:cNvPr id="6" name="Rectangle 5"/>
          <p:cNvSpPr/>
          <p:nvPr/>
        </p:nvSpPr>
        <p:spPr>
          <a:xfrm rot="1117418">
            <a:off x="3907253" y="2069429"/>
            <a:ext cx="590032"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HSCRC</a:t>
            </a:r>
            <a:endParaRPr lang="en-US" sz="1200" dirty="0"/>
          </a:p>
        </p:txBody>
      </p:sp>
      <p:sp>
        <p:nvSpPr>
          <p:cNvPr id="7" name="Rounded Rectangle 6"/>
          <p:cNvSpPr/>
          <p:nvPr/>
        </p:nvSpPr>
        <p:spPr>
          <a:xfrm>
            <a:off x="1295400" y="2514600"/>
            <a:ext cx="1600200" cy="838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Waiver Limbo, IPPS and lose $1.5 billion</a:t>
            </a:r>
            <a:endParaRPr lang="en-US" sz="1500" dirty="0"/>
          </a:p>
        </p:txBody>
      </p:sp>
      <p:sp>
        <p:nvSpPr>
          <p:cNvPr id="9" name="Rounded Rectangle 8"/>
          <p:cNvSpPr/>
          <p:nvPr/>
        </p:nvSpPr>
        <p:spPr>
          <a:xfrm rot="331666">
            <a:off x="5330699" y="963149"/>
            <a:ext cx="2185150" cy="685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High Value Health System</a:t>
            </a:r>
            <a:endParaRPr lang="en-US" sz="1600" dirty="0"/>
          </a:p>
        </p:txBody>
      </p:sp>
      <p:sp>
        <p:nvSpPr>
          <p:cNvPr id="10" name="Rounded Rectangle 9"/>
          <p:cNvSpPr/>
          <p:nvPr/>
        </p:nvSpPr>
        <p:spPr>
          <a:xfrm rot="254084">
            <a:off x="947121" y="4489209"/>
            <a:ext cx="1920694" cy="95722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Abandon Rate Setting</a:t>
            </a:r>
            <a:endParaRPr lang="en-US" dirty="0"/>
          </a:p>
        </p:txBody>
      </p:sp>
      <p:sp>
        <p:nvSpPr>
          <p:cNvPr id="11" name="Rounded Rectangle 10"/>
          <p:cNvSpPr/>
          <p:nvPr/>
        </p:nvSpPr>
        <p:spPr>
          <a:xfrm>
            <a:off x="5791200" y="3505200"/>
            <a:ext cx="1828800" cy="762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Buy docs, build, build, build – maximize revenues</a:t>
            </a:r>
            <a:endParaRPr lang="en-US" sz="1400" dirty="0"/>
          </a:p>
        </p:txBody>
      </p:sp>
      <p:sp>
        <p:nvSpPr>
          <p:cNvPr id="14" name="Rounded Rectangle 13"/>
          <p:cNvSpPr/>
          <p:nvPr/>
        </p:nvSpPr>
        <p:spPr>
          <a:xfrm rot="638336">
            <a:off x="4392569" y="5554833"/>
            <a:ext cx="2463265" cy="762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Massachusetts style </a:t>
            </a:r>
          </a:p>
          <a:p>
            <a:pPr algn="ctr"/>
            <a:r>
              <a:rPr lang="en-US" dirty="0" smtClean="0"/>
              <a:t>Monopolies </a:t>
            </a:r>
            <a:endParaRPr lang="en-US" dirty="0"/>
          </a:p>
        </p:txBody>
      </p:sp>
      <p:sp>
        <p:nvSpPr>
          <p:cNvPr id="13" name="Right Arrow 12"/>
          <p:cNvSpPr/>
          <p:nvPr/>
        </p:nvSpPr>
        <p:spPr>
          <a:xfrm rot="467865">
            <a:off x="6794489" y="1407502"/>
            <a:ext cx="609600"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7086600" y="3810000"/>
            <a:ext cx="381000"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1600200" y="3200399"/>
            <a:ext cx="990600"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634623">
            <a:off x="6266081" y="6282115"/>
            <a:ext cx="388514"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1088799">
            <a:off x="1073972" y="5162546"/>
            <a:ext cx="1371707"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9954" y="6324600"/>
            <a:ext cx="9114046" cy="461665"/>
          </a:xfrm>
          <a:prstGeom prst="rect">
            <a:avLst/>
          </a:prstGeom>
          <a:noFill/>
        </p:spPr>
        <p:txBody>
          <a:bodyPr wrap="square" rtlCol="0">
            <a:spAutoFit/>
          </a:bodyPr>
          <a:lstStyle/>
          <a:p>
            <a:r>
              <a:rPr lang="en-US" sz="2400" dirty="0" smtClean="0"/>
              <a:t>Some developments along the way may have provided some “traction” </a:t>
            </a:r>
          </a:p>
        </p:txBody>
      </p:sp>
      <p:sp>
        <p:nvSpPr>
          <p:cNvPr id="20" name="Oval Callout 19"/>
          <p:cNvSpPr/>
          <p:nvPr/>
        </p:nvSpPr>
        <p:spPr>
          <a:xfrm>
            <a:off x="4267200" y="0"/>
            <a:ext cx="1981200" cy="83820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n w="10541" cmpd="sng">
                  <a:solidFill>
                    <a:schemeClr val="accent1">
                      <a:shade val="88000"/>
                      <a:satMod val="110000"/>
                    </a:schemeClr>
                  </a:solidFill>
                  <a:prstDash val="solid"/>
                </a:ln>
                <a:solidFill>
                  <a:schemeClr val="tx1"/>
                </a:solidFill>
              </a:rPr>
              <a:t>Are we there yet??</a:t>
            </a:r>
            <a:endParaRPr lang="en-US" b="1" dirty="0">
              <a:ln w="10541" cmpd="sng">
                <a:solidFill>
                  <a:schemeClr val="accent1">
                    <a:shade val="88000"/>
                    <a:satMod val="110000"/>
                  </a:schemeClr>
                </a:solidFill>
                <a:prstDash val="solid"/>
              </a:ln>
              <a:solidFill>
                <a:schemeClr val="tx1"/>
              </a:solidFill>
            </a:endParaRPr>
          </a:p>
        </p:txBody>
      </p:sp>
      <p:sp>
        <p:nvSpPr>
          <p:cNvPr id="22" name="Rounded Rectangle 21"/>
          <p:cNvSpPr/>
          <p:nvPr/>
        </p:nvSpPr>
        <p:spPr>
          <a:xfrm>
            <a:off x="3733800" y="4572000"/>
            <a:ext cx="2209800" cy="3810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a:t>
            </a:r>
            <a:r>
              <a:rPr lang="en-US" sz="1600" dirty="0" smtClean="0"/>
              <a:t> –Return of the VAS</a:t>
            </a:r>
            <a:endParaRPr lang="en-US" sz="1600" dirty="0"/>
          </a:p>
        </p:txBody>
      </p:sp>
      <p:sp>
        <p:nvSpPr>
          <p:cNvPr id="24" name="Rounded Rectangle 23"/>
          <p:cNvSpPr/>
          <p:nvPr/>
        </p:nvSpPr>
        <p:spPr>
          <a:xfrm>
            <a:off x="3810000" y="4953000"/>
            <a:ext cx="2209800" cy="5334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1 –P4P Quality Based incentive programs</a:t>
            </a:r>
            <a:endParaRPr lang="en-US" sz="1600" dirty="0"/>
          </a:p>
        </p:txBody>
      </p:sp>
      <p:sp>
        <p:nvSpPr>
          <p:cNvPr id="25" name="Rounded Rectangle 24"/>
          <p:cNvSpPr/>
          <p:nvPr/>
        </p:nvSpPr>
        <p:spPr>
          <a:xfrm>
            <a:off x="3505200" y="4038600"/>
            <a:ext cx="2362200" cy="5334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a:t>
            </a:r>
            <a:r>
              <a:rPr lang="en-US" sz="1600" dirty="0" smtClean="0"/>
              <a:t> – Expanded Bundles Admission-Readmission</a:t>
            </a:r>
            <a:endParaRPr lang="en-US" sz="1600" dirty="0"/>
          </a:p>
        </p:txBody>
      </p:sp>
      <p:sp>
        <p:nvSpPr>
          <p:cNvPr id="26" name="Rounded Rectangle 25"/>
          <p:cNvSpPr/>
          <p:nvPr/>
        </p:nvSpPr>
        <p:spPr>
          <a:xfrm>
            <a:off x="2895600" y="2971800"/>
            <a:ext cx="2362200" cy="5334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5</a:t>
            </a:r>
            <a:r>
              <a:rPr lang="en-US" sz="1600" dirty="0" smtClean="0"/>
              <a:t> – Strategies to expand Global Budgets</a:t>
            </a:r>
            <a:endParaRPr lang="en-US" sz="1600" dirty="0"/>
          </a:p>
        </p:txBody>
      </p:sp>
      <p:sp>
        <p:nvSpPr>
          <p:cNvPr id="27" name="Rounded Rectangle 26"/>
          <p:cNvSpPr/>
          <p:nvPr/>
        </p:nvSpPr>
        <p:spPr>
          <a:xfrm>
            <a:off x="3124200" y="3505200"/>
            <a:ext cx="2362200" cy="5334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4 – Aggressively Negotiated 10 TPRs</a:t>
            </a:r>
            <a:endParaRPr lang="en-US" sz="1600" dirty="0"/>
          </a:p>
        </p:txBody>
      </p:sp>
      <p:sp>
        <p:nvSpPr>
          <p:cNvPr id="28" name="Rounded Rectangle 27"/>
          <p:cNvSpPr/>
          <p:nvPr/>
        </p:nvSpPr>
        <p:spPr>
          <a:xfrm>
            <a:off x="2895600" y="2438400"/>
            <a:ext cx="2590800" cy="53340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6 – Link to GSP growth and Discussions with feds</a:t>
            </a:r>
          </a:p>
        </p:txBody>
      </p:sp>
      <p:sp>
        <p:nvSpPr>
          <p:cNvPr id="2" name="TextBox 1"/>
          <p:cNvSpPr txBox="1"/>
          <p:nvPr/>
        </p:nvSpPr>
        <p:spPr>
          <a:xfrm>
            <a:off x="6400800" y="76200"/>
            <a:ext cx="2646954" cy="646331"/>
          </a:xfrm>
          <a:prstGeom prst="rect">
            <a:avLst/>
          </a:prstGeom>
          <a:noFill/>
        </p:spPr>
        <p:txBody>
          <a:bodyPr wrap="none" rtlCol="0">
            <a:spAutoFit/>
          </a:bodyPr>
          <a:lstStyle/>
          <a:p>
            <a:r>
              <a:rPr lang="en-US" dirty="0" smtClean="0"/>
              <a:t>Not yet – but Donna will </a:t>
            </a:r>
          </a:p>
          <a:p>
            <a:r>
              <a:rPr lang="en-US" dirty="0" smtClean="0"/>
              <a:t>tell us when we’ve arrived</a:t>
            </a:r>
            <a:endParaRPr lang="en-US" dirty="0"/>
          </a:p>
        </p:txBody>
      </p:sp>
    </p:spTree>
    <p:extLst>
      <p:ext uri="{BB962C8B-B14F-4D97-AF65-F5344CB8AC3E}">
        <p14:creationId xmlns:p14="http://schemas.microsoft.com/office/powerpoint/2010/main" xmlns="" val="217576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9"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dissolv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ssolv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p:cTn id="81" dur="1000" fill="hold"/>
                                        <p:tgtEl>
                                          <p:spTgt spid="2"/>
                                        </p:tgtEl>
                                        <p:attrNameLst>
                                          <p:attrName>ppt_w</p:attrName>
                                        </p:attrNameLst>
                                      </p:cBhvr>
                                      <p:tavLst>
                                        <p:tav tm="0">
                                          <p:val>
                                            <p:fltVal val="0"/>
                                          </p:val>
                                        </p:tav>
                                        <p:tav tm="100000">
                                          <p:val>
                                            <p:strVal val="#ppt_w"/>
                                          </p:val>
                                        </p:tav>
                                      </p:tavLst>
                                    </p:anim>
                                    <p:anim calcmode="lin" valueType="num">
                                      <p:cBhvr>
                                        <p:cTn id="82" dur="1000" fill="hold"/>
                                        <p:tgtEl>
                                          <p:spTgt spid="2"/>
                                        </p:tgtEl>
                                        <p:attrNameLst>
                                          <p:attrName>ppt_h</p:attrName>
                                        </p:attrNameLst>
                                      </p:cBhvr>
                                      <p:tavLst>
                                        <p:tav tm="0">
                                          <p:val>
                                            <p:fltVal val="0"/>
                                          </p:val>
                                        </p:tav>
                                        <p:tav tm="100000">
                                          <p:val>
                                            <p:strVal val="#ppt_h"/>
                                          </p:val>
                                        </p:tav>
                                      </p:tavLst>
                                    </p:anim>
                                    <p:anim calcmode="lin" valueType="num">
                                      <p:cBhvr>
                                        <p:cTn id="83" dur="1000" fill="hold"/>
                                        <p:tgtEl>
                                          <p:spTgt spid="2"/>
                                        </p:tgtEl>
                                        <p:attrNameLst>
                                          <p:attrName>style.rotation</p:attrName>
                                        </p:attrNameLst>
                                      </p:cBhvr>
                                      <p:tavLst>
                                        <p:tav tm="0">
                                          <p:val>
                                            <p:fltVal val="90"/>
                                          </p:val>
                                        </p:tav>
                                        <p:tav tm="100000">
                                          <p:val>
                                            <p:fltVal val="0"/>
                                          </p:val>
                                        </p:tav>
                                      </p:tavLst>
                                    </p:anim>
                                    <p:animEffect transition="in" filter="fade">
                                      <p:cBhvr>
                                        <p:cTn id="8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4" grpId="0" animBg="1"/>
      <p:bldP spid="13" grpId="0" animBg="1"/>
      <p:bldP spid="16" grpId="0" animBg="1"/>
      <p:bldP spid="17" grpId="0" animBg="1"/>
      <p:bldP spid="18" grpId="0" animBg="1"/>
      <p:bldP spid="19" grpId="0" animBg="1"/>
      <p:bldP spid="21" grpId="0"/>
      <p:bldP spid="20" grpId="0" animBg="1"/>
      <p:bldP spid="22" grpId="0" animBg="1"/>
      <p:bldP spid="24" grpId="0" animBg="1"/>
      <p:bldP spid="25" grpId="0" animBg="1"/>
      <p:bldP spid="26" grpId="0" animBg="1"/>
      <p:bldP spid="27" grpId="0" animBg="1"/>
      <p:bldP spid="2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C91B6C-41FE-4EA0-A2AE-042DA4AF3987}" type="slidenum">
              <a:rPr lang="en-US"/>
              <a:pPr/>
              <a:t>2</a:t>
            </a:fld>
            <a:endParaRPr lang="en-US"/>
          </a:p>
        </p:txBody>
      </p:sp>
      <p:pic>
        <p:nvPicPr>
          <p:cNvPr id="5" name="Picture 4" descr="Untitled.psd"/>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609600" y="685800"/>
            <a:ext cx="7814426" cy="5717575"/>
          </a:xfrm>
          <a:prstGeom prst="rect">
            <a:avLst/>
          </a:prstGeom>
        </p:spPr>
      </p:pic>
      <p:sp>
        <p:nvSpPr>
          <p:cNvPr id="6" name="Rectangle 5"/>
          <p:cNvSpPr/>
          <p:nvPr/>
        </p:nvSpPr>
        <p:spPr>
          <a:xfrm rot="1117418">
            <a:off x="3907253" y="2069429"/>
            <a:ext cx="590032"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HSCRC</a:t>
            </a:r>
            <a:endParaRPr lang="en-US" sz="1200" dirty="0"/>
          </a:p>
        </p:txBody>
      </p:sp>
      <p:sp>
        <p:nvSpPr>
          <p:cNvPr id="7" name="Rounded Rectangle 6"/>
          <p:cNvSpPr/>
          <p:nvPr/>
        </p:nvSpPr>
        <p:spPr>
          <a:xfrm>
            <a:off x="1295400" y="2514600"/>
            <a:ext cx="1600200" cy="838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Waiver Limbo, IPPS and lose $1.5 billion</a:t>
            </a:r>
            <a:endParaRPr lang="en-US" sz="1500" dirty="0"/>
          </a:p>
        </p:txBody>
      </p:sp>
      <p:sp>
        <p:nvSpPr>
          <p:cNvPr id="9" name="Rounded Rectangle 8"/>
          <p:cNvSpPr/>
          <p:nvPr/>
        </p:nvSpPr>
        <p:spPr>
          <a:xfrm rot="331666">
            <a:off x="5330699" y="963149"/>
            <a:ext cx="2185150" cy="685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High Value Health System</a:t>
            </a:r>
            <a:endParaRPr lang="en-US" sz="1600" dirty="0"/>
          </a:p>
        </p:txBody>
      </p:sp>
      <p:sp>
        <p:nvSpPr>
          <p:cNvPr id="10" name="Rounded Rectangle 9"/>
          <p:cNvSpPr/>
          <p:nvPr/>
        </p:nvSpPr>
        <p:spPr>
          <a:xfrm rot="254084">
            <a:off x="947121" y="4489209"/>
            <a:ext cx="1920694" cy="95722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Abandon Rate Setting</a:t>
            </a:r>
            <a:endParaRPr lang="en-US" dirty="0"/>
          </a:p>
        </p:txBody>
      </p:sp>
      <p:sp>
        <p:nvSpPr>
          <p:cNvPr id="11" name="Rounded Rectangle 10"/>
          <p:cNvSpPr/>
          <p:nvPr/>
        </p:nvSpPr>
        <p:spPr>
          <a:xfrm>
            <a:off x="5791200" y="3505200"/>
            <a:ext cx="1828800" cy="762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Buy docs, build, build, build – maximize revenues</a:t>
            </a:r>
            <a:endParaRPr lang="en-US" sz="1400" dirty="0"/>
          </a:p>
        </p:txBody>
      </p:sp>
      <p:sp>
        <p:nvSpPr>
          <p:cNvPr id="14" name="Rounded Rectangle 13"/>
          <p:cNvSpPr/>
          <p:nvPr/>
        </p:nvSpPr>
        <p:spPr>
          <a:xfrm rot="638336">
            <a:off x="4392569" y="5554833"/>
            <a:ext cx="2463265" cy="762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Massachusetts style </a:t>
            </a:r>
          </a:p>
          <a:p>
            <a:pPr algn="ctr"/>
            <a:r>
              <a:rPr lang="en-US" dirty="0" smtClean="0"/>
              <a:t>Monopolies </a:t>
            </a:r>
            <a:endParaRPr lang="en-US" dirty="0"/>
          </a:p>
        </p:txBody>
      </p:sp>
      <p:sp>
        <p:nvSpPr>
          <p:cNvPr id="13" name="Right Arrow 12"/>
          <p:cNvSpPr/>
          <p:nvPr/>
        </p:nvSpPr>
        <p:spPr>
          <a:xfrm rot="467865">
            <a:off x="6794489" y="1407502"/>
            <a:ext cx="609600"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7086600" y="3810000"/>
            <a:ext cx="381000"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1600200" y="3200399"/>
            <a:ext cx="990600"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634623">
            <a:off x="6266081" y="6282115"/>
            <a:ext cx="388514"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1088799">
            <a:off x="1073972" y="5162546"/>
            <a:ext cx="1371707" cy="228600"/>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4800" y="76200"/>
            <a:ext cx="8382000" cy="400110"/>
          </a:xfrm>
          <a:prstGeom prst="rect">
            <a:avLst/>
          </a:prstGeom>
          <a:noFill/>
        </p:spPr>
        <p:txBody>
          <a:bodyPr wrap="square" rtlCol="0">
            <a:spAutoFit/>
          </a:bodyPr>
          <a:lstStyle/>
          <a:p>
            <a:pPr algn="ctr"/>
            <a:r>
              <a:rPr lang="en-US" sz="2000" dirty="0" smtClean="0"/>
              <a:t>HSCRC – the “Board Game” by Milton Bradley </a:t>
            </a:r>
          </a:p>
        </p:txBody>
      </p:sp>
      <p:sp>
        <p:nvSpPr>
          <p:cNvPr id="23" name="TextBox 22"/>
          <p:cNvSpPr txBox="1"/>
          <p:nvPr/>
        </p:nvSpPr>
        <p:spPr>
          <a:xfrm>
            <a:off x="609600" y="6396335"/>
            <a:ext cx="8382000" cy="461665"/>
          </a:xfrm>
          <a:prstGeom prst="rect">
            <a:avLst/>
          </a:prstGeom>
          <a:noFill/>
        </p:spPr>
        <p:txBody>
          <a:bodyPr wrap="square" rtlCol="0">
            <a:spAutoFit/>
          </a:bodyPr>
          <a:lstStyle/>
          <a:p>
            <a:pPr algn="ctr"/>
            <a:r>
              <a:rPr lang="en-US" sz="2400" dirty="0" smtClean="0"/>
              <a:t>The Long and Winding Road – A Look Back</a:t>
            </a:r>
            <a:endParaRPr lang="en-US" sz="2400" dirty="0"/>
          </a:p>
        </p:txBody>
      </p:sp>
      <p:sp>
        <p:nvSpPr>
          <p:cNvPr id="24" name="TextBox 23"/>
          <p:cNvSpPr txBox="1"/>
          <p:nvPr/>
        </p:nvSpPr>
        <p:spPr>
          <a:xfrm>
            <a:off x="304800" y="381000"/>
            <a:ext cx="8382000" cy="400110"/>
          </a:xfrm>
          <a:prstGeom prst="rect">
            <a:avLst/>
          </a:prstGeom>
          <a:noFill/>
        </p:spPr>
        <p:txBody>
          <a:bodyPr wrap="square" rtlCol="0">
            <a:spAutoFit/>
          </a:bodyPr>
          <a:lstStyle/>
          <a:p>
            <a:pPr algn="ctr"/>
            <a:r>
              <a:rPr lang="en-US" sz="2000" dirty="0" smtClean="0"/>
              <a:t>The Game has a lot of twists and turns and some very suspenseful moments</a:t>
            </a:r>
          </a:p>
        </p:txBody>
      </p:sp>
    </p:spTree>
    <p:extLst>
      <p:ext uri="{BB962C8B-B14F-4D97-AF65-F5344CB8AC3E}">
        <p14:creationId xmlns:p14="http://schemas.microsoft.com/office/powerpoint/2010/main" xmlns="" val="38286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dissolv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1"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1000" fill="hold"/>
                                        <p:tgtEl>
                                          <p:spTgt spid="23"/>
                                        </p:tgtEl>
                                        <p:attrNameLst>
                                          <p:attrName>ppt_w</p:attrName>
                                        </p:attrNameLst>
                                      </p:cBhvr>
                                      <p:tavLst>
                                        <p:tav tm="0">
                                          <p:val>
                                            <p:fltVal val="0"/>
                                          </p:val>
                                        </p:tav>
                                        <p:tav tm="100000">
                                          <p:val>
                                            <p:strVal val="#ppt_w"/>
                                          </p:val>
                                        </p:tav>
                                      </p:tavLst>
                                    </p:anim>
                                    <p:anim calcmode="lin" valueType="num">
                                      <p:cBhvr>
                                        <p:cTn id="73" dur="1000" fill="hold"/>
                                        <p:tgtEl>
                                          <p:spTgt spid="23"/>
                                        </p:tgtEl>
                                        <p:attrNameLst>
                                          <p:attrName>ppt_h</p:attrName>
                                        </p:attrNameLst>
                                      </p:cBhvr>
                                      <p:tavLst>
                                        <p:tav tm="0">
                                          <p:val>
                                            <p:fltVal val="0"/>
                                          </p:val>
                                        </p:tav>
                                        <p:tav tm="100000">
                                          <p:val>
                                            <p:strVal val="#ppt_h"/>
                                          </p:val>
                                        </p:tav>
                                      </p:tavLst>
                                    </p:anim>
                                    <p:anim calcmode="lin" valueType="num">
                                      <p:cBhvr>
                                        <p:cTn id="74" dur="1000" fill="hold"/>
                                        <p:tgtEl>
                                          <p:spTgt spid="23"/>
                                        </p:tgtEl>
                                        <p:attrNameLst>
                                          <p:attrName>style.rotation</p:attrName>
                                        </p:attrNameLst>
                                      </p:cBhvr>
                                      <p:tavLst>
                                        <p:tav tm="0">
                                          <p:val>
                                            <p:fltVal val="90"/>
                                          </p:val>
                                        </p:tav>
                                        <p:tav tm="100000">
                                          <p:val>
                                            <p:fltVal val="0"/>
                                          </p:val>
                                        </p:tav>
                                      </p:tavLst>
                                    </p:anim>
                                    <p:animEffect transition="in" filter="fade">
                                      <p:cBhvr>
                                        <p:cTn id="7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4" grpId="0" animBg="1"/>
      <p:bldP spid="13" grpId="0" animBg="1"/>
      <p:bldP spid="16" grpId="0" animBg="1"/>
      <p:bldP spid="17" grpId="0" animBg="1"/>
      <p:bldP spid="18" grpId="0" animBg="1"/>
      <p:bldP spid="19" grpId="0" animBg="1"/>
      <p:bldP spid="21" grpId="0"/>
      <p:bldP spid="23" grpId="1"/>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4F0FA9B9-F064-4FDE-A1E0-0C361B139A22}" type="slidenum">
              <a:rPr lang="en-US" smtClean="0"/>
              <a:pPr/>
              <a:t>20</a:t>
            </a:fld>
            <a:endParaRPr lang="en-US" smtClean="0"/>
          </a:p>
        </p:txBody>
      </p:sp>
      <p:sp>
        <p:nvSpPr>
          <p:cNvPr id="40963" name="Rectangle 2"/>
          <p:cNvSpPr>
            <a:spLocks noGrp="1" noChangeArrowheads="1"/>
          </p:cNvSpPr>
          <p:nvPr>
            <p:ph type="title"/>
          </p:nvPr>
        </p:nvSpPr>
        <p:spPr>
          <a:xfrm>
            <a:off x="304800" y="90006"/>
            <a:ext cx="8534400" cy="685800"/>
          </a:xfrm>
        </p:spPr>
        <p:txBody>
          <a:bodyPr/>
          <a:lstStyle/>
          <a:p>
            <a:pPr eaLnBrk="1" hangingPunct="1"/>
            <a:r>
              <a:rPr lang="en-US" sz="3400" dirty="0" smtClean="0">
                <a:solidFill>
                  <a:srgbClr val="000090"/>
                </a:solidFill>
              </a:rPr>
              <a:t>We owe it all to Hal!</a:t>
            </a:r>
            <a:endParaRPr lang="en-US" sz="3400" u="sng" dirty="0" smtClean="0">
              <a:solidFill>
                <a:srgbClr val="000090"/>
              </a:solidFill>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3279588" y="1042768"/>
            <a:ext cx="2652059" cy="3757084"/>
          </a:xfrm>
          <a:prstGeom prst="rect">
            <a:avLst/>
          </a:prstGeom>
        </p:spPr>
      </p:pic>
      <p:sp>
        <p:nvSpPr>
          <p:cNvPr id="4" name="TextBox 3"/>
          <p:cNvSpPr txBox="1"/>
          <p:nvPr/>
        </p:nvSpPr>
        <p:spPr>
          <a:xfrm>
            <a:off x="2029475" y="5154705"/>
            <a:ext cx="5325196" cy="1200329"/>
          </a:xfrm>
          <a:prstGeom prst="rect">
            <a:avLst/>
          </a:prstGeom>
          <a:noFill/>
        </p:spPr>
        <p:txBody>
          <a:bodyPr wrap="none" rtlCol="0">
            <a:spAutoFit/>
          </a:bodyPr>
          <a:lstStyle/>
          <a:p>
            <a:pPr algn="ctr"/>
            <a:r>
              <a:rPr lang="en-US" b="1" dirty="0" smtClean="0"/>
              <a:t>Harold A Cohen</a:t>
            </a:r>
            <a:r>
              <a:rPr lang="en-US" dirty="0" smtClean="0"/>
              <a:t>, Founding Executive Director of </a:t>
            </a:r>
          </a:p>
          <a:p>
            <a:pPr algn="ctr"/>
            <a:r>
              <a:rPr lang="en-US" dirty="0" smtClean="0"/>
              <a:t>the Maryland Health Services Cost Review Commission</a:t>
            </a:r>
          </a:p>
          <a:p>
            <a:pPr algn="ctr"/>
            <a:r>
              <a:rPr lang="en-US" dirty="0" smtClean="0"/>
              <a:t>1939-2012</a:t>
            </a:r>
          </a:p>
          <a:p>
            <a:endParaRPr lang="en-US" dirty="0"/>
          </a:p>
        </p:txBody>
      </p:sp>
    </p:spTree>
    <p:extLst>
      <p:ext uri="{BB962C8B-B14F-4D97-AF65-F5344CB8AC3E}">
        <p14:creationId xmlns:p14="http://schemas.microsoft.com/office/powerpoint/2010/main" xmlns="" val="22419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0"/>
            <a:ext cx="8458200" cy="627063"/>
          </a:xfrm>
        </p:spPr>
        <p:txBody>
          <a:bodyPr>
            <a:noAutofit/>
          </a:bodyPr>
          <a:lstStyle/>
          <a:p>
            <a:pPr algn="l"/>
            <a:r>
              <a:rPr lang="en-US" sz="3200" b="1" dirty="0" smtClean="0">
                <a:solidFill>
                  <a:srgbClr val="000090"/>
                </a:solidFill>
              </a:rPr>
              <a:t>First: a Quick Overview of Hospital Rate Setting</a:t>
            </a:r>
            <a:endParaRPr lang="en-US" sz="3200" dirty="0" smtClean="0">
              <a:solidFill>
                <a:srgbClr val="000090"/>
              </a:solidFill>
            </a:endParaRPr>
          </a:p>
        </p:txBody>
      </p:sp>
      <p:sp>
        <p:nvSpPr>
          <p:cNvPr id="13315" name="Content Placeholder 2"/>
          <p:cNvSpPr>
            <a:spLocks noGrp="1"/>
          </p:cNvSpPr>
          <p:nvPr>
            <p:ph idx="1"/>
          </p:nvPr>
        </p:nvSpPr>
        <p:spPr>
          <a:xfrm>
            <a:off x="228600" y="609600"/>
            <a:ext cx="8686800" cy="6019800"/>
          </a:xfrm>
        </p:spPr>
        <p:txBody>
          <a:bodyPr>
            <a:noAutofit/>
          </a:bodyPr>
          <a:lstStyle/>
          <a:p>
            <a:pPr>
              <a:spcBef>
                <a:spcPct val="0"/>
              </a:spcBef>
              <a:spcAft>
                <a:spcPts val="2400"/>
              </a:spcAft>
            </a:pPr>
            <a:r>
              <a:rPr lang="en-US" sz="2200" dirty="0" smtClean="0"/>
              <a:t>HSCRC created in 1971 with jurisdiction over hospital costs (IP &amp; OP facility only) with rate setting authority for commercial payers</a:t>
            </a:r>
          </a:p>
          <a:p>
            <a:pPr>
              <a:spcBef>
                <a:spcPct val="0"/>
              </a:spcBef>
              <a:spcAft>
                <a:spcPts val="2400"/>
              </a:spcAft>
            </a:pPr>
            <a:r>
              <a:rPr lang="en-US" sz="2200" dirty="0" smtClean="0"/>
              <a:t>Began negotiations with Medicare (HCFA) in 1972 for an all-payer waiver (in effect when all hospital rates set: 1977)</a:t>
            </a:r>
          </a:p>
          <a:p>
            <a:pPr>
              <a:spcBef>
                <a:spcPct val="0"/>
              </a:spcBef>
              <a:spcAft>
                <a:spcPts val="2400"/>
              </a:spcAft>
            </a:pPr>
            <a:r>
              <a:rPr lang="en-US" sz="2200" dirty="0" smtClean="0"/>
              <a:t>The “Medicare waiver” (initially a demonstration waiver)</a:t>
            </a:r>
            <a:r>
              <a:rPr lang="en-US" sz="2200" dirty="0"/>
              <a:t> </a:t>
            </a:r>
            <a:r>
              <a:rPr lang="en-US" sz="2200" dirty="0" smtClean="0"/>
              <a:t>made the system “all-payer” allowing for Medicare and Medicaid</a:t>
            </a:r>
          </a:p>
          <a:p>
            <a:pPr>
              <a:spcBef>
                <a:spcPct val="0"/>
              </a:spcBef>
              <a:spcAft>
                <a:spcPts val="2400"/>
              </a:spcAft>
            </a:pPr>
            <a:r>
              <a:rPr lang="en-US" sz="2200" dirty="0" smtClean="0"/>
              <a:t>System was based on historical costs – (but a focus on outliers)</a:t>
            </a:r>
          </a:p>
          <a:p>
            <a:pPr>
              <a:spcBef>
                <a:spcPct val="0"/>
              </a:spcBef>
              <a:spcAft>
                <a:spcPts val="2400"/>
              </a:spcAft>
            </a:pPr>
            <a:r>
              <a:rPr lang="en-US" sz="2200" dirty="0" smtClean="0"/>
              <a:t>Established a </a:t>
            </a:r>
            <a:r>
              <a:rPr lang="en-US" sz="2200" u="sng" dirty="0" smtClean="0"/>
              <a:t>prospective</a:t>
            </a:r>
            <a:r>
              <a:rPr lang="en-US" sz="2200" dirty="0" smtClean="0"/>
              <a:t> rate setting system - annual rate updates</a:t>
            </a:r>
          </a:p>
          <a:p>
            <a:pPr>
              <a:spcBef>
                <a:spcPct val="0"/>
              </a:spcBef>
              <a:spcAft>
                <a:spcPts val="2400"/>
              </a:spcAft>
            </a:pPr>
            <a:r>
              <a:rPr lang="en-US" sz="2200" dirty="0"/>
              <a:t>Initially a system of “Unit rates by Revenue Center” </a:t>
            </a:r>
          </a:p>
          <a:p>
            <a:pPr>
              <a:spcBef>
                <a:spcPct val="0"/>
              </a:spcBef>
              <a:spcAft>
                <a:spcPts val="2400"/>
              </a:spcAft>
            </a:pPr>
            <a:r>
              <a:rPr lang="en-US" sz="2200" dirty="0" smtClean="0"/>
              <a:t>Uniform </a:t>
            </a:r>
            <a:r>
              <a:rPr lang="en-US" sz="2200" dirty="0"/>
              <a:t>Markups of Charges over Cost </a:t>
            </a:r>
            <a:endParaRPr lang="en-US" sz="2200" dirty="0" smtClean="0"/>
          </a:p>
          <a:p>
            <a:pPr>
              <a:spcBef>
                <a:spcPct val="0"/>
              </a:spcBef>
              <a:spcAft>
                <a:spcPts val="2400"/>
              </a:spcAft>
            </a:pPr>
            <a:r>
              <a:rPr lang="en-US" sz="2200" dirty="0" smtClean="0"/>
              <a:t>System of Financing “reasonable” Uncompensated Care”</a:t>
            </a:r>
          </a:p>
          <a:p>
            <a:pPr>
              <a:spcBef>
                <a:spcPct val="0"/>
              </a:spcBef>
              <a:spcAft>
                <a:spcPts val="2400"/>
              </a:spcAft>
            </a:pPr>
            <a:endParaRPr lang="en-US" sz="2400" dirty="0" smtClean="0"/>
          </a:p>
          <a:p>
            <a:pPr>
              <a:spcBef>
                <a:spcPct val="0"/>
              </a:spcBef>
              <a:spcAft>
                <a:spcPts val="2400"/>
              </a:spcAft>
            </a:pPr>
            <a:endParaRPr lang="en-US" sz="2400" dirty="0" smtClean="0"/>
          </a:p>
          <a:p>
            <a:pPr>
              <a:spcBef>
                <a:spcPct val="0"/>
              </a:spcBef>
              <a:spcAft>
                <a:spcPts val="2400"/>
              </a:spcAft>
            </a:pPr>
            <a:endParaRPr lang="en-US" sz="2400" dirty="0" smtClean="0"/>
          </a:p>
          <a:p>
            <a:pPr>
              <a:spcBef>
                <a:spcPct val="0"/>
              </a:spcBef>
              <a:spcAft>
                <a:spcPts val="2400"/>
              </a:spcAft>
            </a:pPr>
            <a:endParaRPr lang="en-US" sz="2400" dirty="0" smtClean="0"/>
          </a:p>
          <a:p>
            <a:pPr>
              <a:spcBef>
                <a:spcPct val="0"/>
              </a:spcBef>
              <a:spcAft>
                <a:spcPts val="2400"/>
              </a:spcAft>
            </a:pPr>
            <a:endParaRPr lang="en-US" sz="2400" dirty="0" smtClean="0"/>
          </a:p>
          <a:p>
            <a:pPr>
              <a:spcBef>
                <a:spcPct val="0"/>
              </a:spcBef>
              <a:spcAft>
                <a:spcPts val="18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601662"/>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3</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28094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5"/>
          <p:cNvSpPr txBox="1">
            <a:spLocks noChangeArrowheads="1"/>
          </p:cNvSpPr>
          <p:nvPr/>
        </p:nvSpPr>
        <p:spPr bwMode="auto">
          <a:xfrm>
            <a:off x="304800" y="0"/>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dirty="0">
                <a:solidFill>
                  <a:srgbClr val="002060"/>
                </a:solidFill>
                <a:effectLst>
                  <a:outerShdw blurRad="38100" dist="38100" dir="2700000" algn="tl">
                    <a:srgbClr val="000000">
                      <a:alpha val="43137"/>
                    </a:srgbClr>
                  </a:outerShdw>
                </a:effectLst>
              </a:rPr>
              <a:t>Payment Equity</a:t>
            </a:r>
            <a:endParaRPr lang="en-US" sz="3600" dirty="0">
              <a:solidFill>
                <a:srgbClr val="002060"/>
              </a:solidFill>
              <a:effectLst>
                <a:outerShdw blurRad="38100" dist="38100" dir="2700000" algn="tl">
                  <a:srgbClr val="000000">
                    <a:alpha val="43137"/>
                  </a:srgbClr>
                </a:outerShdw>
              </a:effectLst>
            </a:endParaRPr>
          </a:p>
        </p:txBody>
      </p:sp>
      <p:sp>
        <p:nvSpPr>
          <p:cNvPr id="1029" name="Text Box 4"/>
          <p:cNvSpPr txBox="1">
            <a:spLocks noChangeArrowheads="1"/>
          </p:cNvSpPr>
          <p:nvPr/>
        </p:nvSpPr>
        <p:spPr bwMode="auto">
          <a:xfrm>
            <a:off x="304800" y="6475412"/>
            <a:ext cx="4876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dirty="0">
                <a:cs typeface="Times New Roman" charset="0"/>
              </a:rPr>
              <a:t>Source: American Hospital Association statistics 1980 - 2009</a:t>
            </a:r>
          </a:p>
        </p:txBody>
      </p:sp>
      <p:sp>
        <p:nvSpPr>
          <p:cNvPr id="2053" name="Slide Number Placeholder 19"/>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D9FCA7-537A-0E4B-8A97-8D13B871CA33}" type="slidenum">
              <a:rPr lang="en-US"/>
              <a:pPr eaLnBrk="1" hangingPunct="1"/>
              <a:t>4</a:t>
            </a:fld>
            <a:endParaRPr lang="en-US"/>
          </a:p>
        </p:txBody>
      </p:sp>
      <p:sp>
        <p:nvSpPr>
          <p:cNvPr id="22" name="TextBox 21"/>
          <p:cNvSpPr txBox="1">
            <a:spLocks noChangeArrowheads="1"/>
          </p:cNvSpPr>
          <p:nvPr/>
        </p:nvSpPr>
        <p:spPr bwMode="auto">
          <a:xfrm>
            <a:off x="838200" y="4953000"/>
            <a:ext cx="6019800" cy="1554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1000"/>
              </a:spcAft>
            </a:pPr>
            <a:r>
              <a:rPr lang="en-US" sz="2000" dirty="0" smtClean="0"/>
              <a:t>•</a:t>
            </a:r>
            <a:r>
              <a:rPr lang="en-US" dirty="0" smtClean="0"/>
              <a:t> </a:t>
            </a:r>
            <a:r>
              <a:rPr lang="en-US" dirty="0" smtClean="0">
                <a:latin typeface="+mj-lt"/>
              </a:rPr>
              <a:t>HSCRC controls the “markup” of price over cost</a:t>
            </a:r>
            <a:endParaRPr lang="en-US" sz="1600" dirty="0" smtClean="0">
              <a:latin typeface="+mj-lt"/>
            </a:endParaRPr>
          </a:p>
          <a:p>
            <a:pPr eaLnBrk="1" hangingPunct="1">
              <a:spcAft>
                <a:spcPts val="1000"/>
              </a:spcAft>
            </a:pPr>
            <a:r>
              <a:rPr lang="en-US" dirty="0" smtClean="0"/>
              <a:t>• </a:t>
            </a:r>
            <a:r>
              <a:rPr lang="en-US" sz="1600" dirty="0" smtClean="0"/>
              <a:t>HSCRC also p</a:t>
            </a:r>
            <a:r>
              <a:rPr lang="en-US" dirty="0" smtClean="0">
                <a:latin typeface="+mn-lt"/>
              </a:rPr>
              <a:t>rohibits price-discrimination/cost-shifting</a:t>
            </a:r>
          </a:p>
          <a:p>
            <a:pPr eaLnBrk="1" hangingPunct="1">
              <a:spcAft>
                <a:spcPts val="1000"/>
              </a:spcAft>
            </a:pPr>
            <a:r>
              <a:rPr lang="en-US" dirty="0" smtClean="0"/>
              <a:t>•</a:t>
            </a:r>
            <a:r>
              <a:rPr lang="en-US" dirty="0" smtClean="0">
                <a:latin typeface="+mn-lt"/>
              </a:rPr>
              <a:t>Maryland </a:t>
            </a:r>
            <a:r>
              <a:rPr lang="en-US" dirty="0">
                <a:latin typeface="+mn-lt"/>
              </a:rPr>
              <a:t>has the lowest markups and lowest charges in U.S</a:t>
            </a:r>
            <a:r>
              <a:rPr lang="en-US" dirty="0" smtClean="0">
                <a:latin typeface="+mn-lt"/>
              </a:rPr>
              <a:t>.</a:t>
            </a:r>
            <a:r>
              <a:rPr lang="en-US" dirty="0" smtClean="0"/>
              <a:t> </a:t>
            </a:r>
            <a:endParaRPr lang="en-US" sz="1400" dirty="0"/>
          </a:p>
          <a:p>
            <a:pPr eaLnBrk="1" hangingPunct="1"/>
            <a:endParaRPr lang="en-US" sz="1400" dirty="0"/>
          </a:p>
        </p:txBody>
      </p:sp>
      <p:pic>
        <p:nvPicPr>
          <p:cNvPr id="103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185" y="786108"/>
            <a:ext cx="6796815" cy="4166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a:spLocks noChangeArrowheads="1"/>
          </p:cNvSpPr>
          <p:nvPr/>
        </p:nvSpPr>
        <p:spPr bwMode="auto">
          <a:xfrm>
            <a:off x="8077200" y="1467933"/>
            <a:ext cx="9144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b="1" dirty="0"/>
              <a:t>US </a:t>
            </a:r>
          </a:p>
          <a:p>
            <a:pPr eaLnBrk="1" hangingPunct="1"/>
            <a:r>
              <a:rPr lang="en-US" sz="1000" b="1" dirty="0"/>
              <a:t>Hospital</a:t>
            </a:r>
          </a:p>
          <a:p>
            <a:pPr eaLnBrk="1" hangingPunct="1"/>
            <a:r>
              <a:rPr lang="en-US" sz="1000" b="1" dirty="0"/>
              <a:t>markups</a:t>
            </a:r>
          </a:p>
        </p:txBody>
      </p:sp>
      <p:sp>
        <p:nvSpPr>
          <p:cNvPr id="14" name="TextBox 13"/>
          <p:cNvSpPr txBox="1">
            <a:spLocks noChangeArrowheads="1"/>
          </p:cNvSpPr>
          <p:nvPr/>
        </p:nvSpPr>
        <p:spPr bwMode="auto">
          <a:xfrm>
            <a:off x="8167116" y="3188736"/>
            <a:ext cx="734568"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dirty="0"/>
              <a:t>MD </a:t>
            </a:r>
          </a:p>
          <a:p>
            <a:pPr eaLnBrk="1" hangingPunct="1"/>
            <a:r>
              <a:rPr lang="en-US" sz="900" b="1" dirty="0"/>
              <a:t>Hospital</a:t>
            </a:r>
          </a:p>
          <a:p>
            <a:pPr eaLnBrk="1" hangingPunct="1"/>
            <a:r>
              <a:rPr lang="en-US" sz="900" b="1" dirty="0"/>
              <a:t>markups</a:t>
            </a:r>
          </a:p>
        </p:txBody>
      </p:sp>
      <p:cxnSp>
        <p:nvCxnSpPr>
          <p:cNvPr id="16" name="Straight Arrow Connector 15"/>
          <p:cNvCxnSpPr>
            <a:cxnSpLocks noChangeShapeType="1"/>
          </p:cNvCxnSpPr>
          <p:nvPr/>
        </p:nvCxnSpPr>
        <p:spPr bwMode="auto">
          <a:xfrm rot="10800000">
            <a:off x="7709916" y="3442652"/>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 name="Straight Arrow Connector 19"/>
          <p:cNvCxnSpPr>
            <a:cxnSpLocks noChangeShapeType="1"/>
          </p:cNvCxnSpPr>
          <p:nvPr/>
        </p:nvCxnSpPr>
        <p:spPr bwMode="auto">
          <a:xfrm rot="10800000">
            <a:off x="7620000" y="1741756"/>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5" name="Straight Connector 14"/>
          <p:cNvCxnSpPr/>
          <p:nvPr/>
        </p:nvCxnSpPr>
        <p:spPr>
          <a:xfrm>
            <a:off x="0" y="735309"/>
            <a:ext cx="9144000" cy="8355"/>
          </a:xfrm>
          <a:prstGeom prst="line">
            <a:avLst/>
          </a:prstGeom>
          <a:ln w="38100" cmpd="sng">
            <a:solidFill>
              <a:srgbClr val="A6A6A6"/>
            </a:solidFill>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3879064" y="1280091"/>
            <a:ext cx="2605072" cy="923330"/>
          </a:xfrm>
          <a:prstGeom prst="rect">
            <a:avLst/>
          </a:prstGeom>
          <a:noFill/>
        </p:spPr>
        <p:txBody>
          <a:bodyPr wrap="none" rtlCol="0">
            <a:spAutoFit/>
          </a:bodyPr>
          <a:lstStyle/>
          <a:p>
            <a:r>
              <a:rPr lang="en-US" dirty="0" smtClean="0">
                <a:solidFill>
                  <a:srgbClr val="FF0000"/>
                </a:solidFill>
              </a:rPr>
              <a:t>Hospitals nationally mark </a:t>
            </a:r>
          </a:p>
          <a:p>
            <a:r>
              <a:rPr lang="en-US" dirty="0" smtClean="0">
                <a:solidFill>
                  <a:srgbClr val="FF0000"/>
                </a:solidFill>
              </a:rPr>
              <a:t>up their charges</a:t>
            </a:r>
          </a:p>
          <a:p>
            <a:r>
              <a:rPr lang="en-US" dirty="0" smtClean="0">
                <a:solidFill>
                  <a:srgbClr val="FF0000"/>
                </a:solidFill>
              </a:rPr>
              <a:t>200% above cost</a:t>
            </a:r>
            <a:endParaRPr lang="en-US" dirty="0">
              <a:solidFill>
                <a:srgbClr val="FF0000"/>
              </a:solidFill>
            </a:endParaRPr>
          </a:p>
        </p:txBody>
      </p:sp>
      <p:cxnSp>
        <p:nvCxnSpPr>
          <p:cNvPr id="19" name="Straight Arrow Connector 18"/>
          <p:cNvCxnSpPr/>
          <p:nvPr/>
        </p:nvCxnSpPr>
        <p:spPr>
          <a:xfrm>
            <a:off x="7137070" y="1743344"/>
            <a:ext cx="47501" cy="1617373"/>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652655" y="1743344"/>
            <a:ext cx="1281545" cy="161656"/>
          </a:xfrm>
          <a:prstGeom prst="straightConnector1">
            <a:avLst/>
          </a:prstGeom>
          <a:ln w="63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705600" y="3962400"/>
            <a:ext cx="2312765"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Markup also</a:t>
            </a:r>
          </a:p>
          <a:p>
            <a:r>
              <a:rPr lang="en-US" dirty="0" smtClean="0"/>
              <a:t>Includes a “reasonable</a:t>
            </a:r>
          </a:p>
          <a:p>
            <a:r>
              <a:rPr lang="en-US" dirty="0" smtClean="0"/>
              <a:t>Provision” for hospital</a:t>
            </a:r>
          </a:p>
          <a:p>
            <a:r>
              <a:rPr lang="en-US" dirty="0" smtClean="0"/>
              <a:t>Uncompensated Care</a:t>
            </a:r>
            <a:endParaRPr lang="en-US" dirty="0"/>
          </a:p>
        </p:txBody>
      </p:sp>
      <p:sp>
        <p:nvSpPr>
          <p:cNvPr id="10" name="Right Brace 9"/>
          <p:cNvSpPr/>
          <p:nvPr/>
        </p:nvSpPr>
        <p:spPr>
          <a:xfrm flipV="1">
            <a:off x="7184571" y="3360717"/>
            <a:ext cx="314960" cy="261917"/>
          </a:xfrm>
          <a:prstGeom prst="rightBrace">
            <a:avLst>
              <a:gd name="adj1" fmla="val 8333"/>
              <a:gd name="adj2" fmla="val 5294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755691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dissolve">
                                      <p:cBhvr>
                                        <p:cTn id="12" dur="500"/>
                                        <p:tgtEl>
                                          <p:spTgt spid="103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500" fill="hold"/>
                                        <p:tgtEl>
                                          <p:spTgt spid="1029"/>
                                        </p:tgtEl>
                                        <p:attrNameLst>
                                          <p:attrName>ppt_x</p:attrName>
                                        </p:attrNameLst>
                                      </p:cBhvr>
                                      <p:tavLst>
                                        <p:tav tm="0">
                                          <p:val>
                                            <p:strVal val="#ppt_x"/>
                                          </p:val>
                                        </p:tav>
                                        <p:tav tm="100000">
                                          <p:val>
                                            <p:strVal val="#ppt_x"/>
                                          </p:val>
                                        </p:tav>
                                      </p:tavLst>
                                    </p:anim>
                                    <p:anim calcmode="lin" valueType="num">
                                      <p:cBhvr additive="base">
                                        <p:cTn id="1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
                                            <p:txEl>
                                              <p:pRg st="1" end="1"/>
                                            </p:txEl>
                                          </p:spTgt>
                                        </p:tgtEl>
                                        <p:attrNameLst>
                                          <p:attrName>style.visibility</p:attrName>
                                        </p:attrNameLst>
                                      </p:cBhvr>
                                      <p:to>
                                        <p:strVal val="visible"/>
                                      </p:to>
                                    </p:set>
                                    <p:animEffect transition="in" filter="fade">
                                      <p:cBhvr>
                                        <p:cTn id="66" dur="500"/>
                                        <p:tgtEl>
                                          <p:spTgt spid="2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2">
                                            <p:txEl>
                                              <p:pRg st="2" end="2"/>
                                            </p:txEl>
                                          </p:spTgt>
                                        </p:tgtEl>
                                        <p:attrNameLst>
                                          <p:attrName>style.visibility</p:attrName>
                                        </p:attrNameLst>
                                      </p:cBhvr>
                                      <p:to>
                                        <p:strVal val="visible"/>
                                      </p:to>
                                    </p:set>
                                    <p:animEffect transition="in" filter="fade">
                                      <p:cBhvr>
                                        <p:cTn id="71" dur="500"/>
                                        <p:tgtEl>
                                          <p:spTgt spid="2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3" grpId="0"/>
      <p:bldP spid="14" grpId="0"/>
      <p:bldP spid="17" grpId="0"/>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4F224A-DCC8-5A46-9EB2-2B8879D1D10C}" type="slidenum">
              <a:rPr lang="en-US"/>
              <a:pPr eaLnBrk="1" hangingPunct="1"/>
              <a:t>5</a:t>
            </a:fld>
            <a:endParaRPr lang="en-US"/>
          </a:p>
        </p:txBody>
      </p:sp>
      <p:sp>
        <p:nvSpPr>
          <p:cNvPr id="21507" name="Rectangle 2"/>
          <p:cNvSpPr>
            <a:spLocks noGrp="1" noChangeArrowheads="1"/>
          </p:cNvSpPr>
          <p:nvPr>
            <p:ph type="title" idx="4294967295"/>
          </p:nvPr>
        </p:nvSpPr>
        <p:spPr>
          <a:xfrm>
            <a:off x="1350963" y="228600"/>
            <a:ext cx="7793037" cy="1143000"/>
          </a:xfrm>
        </p:spPr>
        <p:txBody>
          <a:bodyPr>
            <a:normAutofit fontScale="90000"/>
          </a:bodyPr>
          <a:lstStyle/>
          <a:p>
            <a:r>
              <a:rPr lang="en-US">
                <a:latin typeface="Arial" charset="0"/>
              </a:rPr>
              <a:t/>
            </a:r>
            <a:br>
              <a:rPr lang="en-US">
                <a:latin typeface="Arial" charset="0"/>
              </a:rPr>
            </a:br>
            <a:endParaRPr lang="en-US">
              <a:latin typeface="Arial" charset="0"/>
            </a:endParaRPr>
          </a:p>
        </p:txBody>
      </p:sp>
      <p:pic>
        <p:nvPicPr>
          <p:cNvPr id="2150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060" y="425450"/>
            <a:ext cx="8836660" cy="593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2" name="Oval 7"/>
          <p:cNvSpPr>
            <a:spLocks noChangeArrowheads="1"/>
          </p:cNvSpPr>
          <p:nvPr/>
        </p:nvSpPr>
        <p:spPr bwMode="auto">
          <a:xfrm>
            <a:off x="838200" y="4191000"/>
            <a:ext cx="7620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TextBox 1"/>
          <p:cNvSpPr txBox="1"/>
          <p:nvPr/>
        </p:nvSpPr>
        <p:spPr>
          <a:xfrm>
            <a:off x="467360" y="5029200"/>
            <a:ext cx="2971950"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Maryland was 30% higher than </a:t>
            </a:r>
          </a:p>
          <a:p>
            <a:r>
              <a:rPr lang="en-US" sz="1400" dirty="0" smtClean="0"/>
              <a:t>Medicare in payment per case in 1981</a:t>
            </a:r>
            <a:endParaRPr lang="en-US" sz="1400" dirty="0"/>
          </a:p>
        </p:txBody>
      </p:sp>
      <p:cxnSp>
        <p:nvCxnSpPr>
          <p:cNvPr id="4" name="Straight Arrow Connector 3"/>
          <p:cNvCxnSpPr/>
          <p:nvPr/>
        </p:nvCxnSpPr>
        <p:spPr>
          <a:xfrm>
            <a:off x="1117600" y="4282440"/>
            <a:ext cx="0" cy="482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12486" y="861089"/>
            <a:ext cx="3050234"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dirty="0" smtClean="0"/>
              <a:t>Maryland passes the test as long</a:t>
            </a:r>
          </a:p>
          <a:p>
            <a:r>
              <a:rPr lang="en-US" sz="1400" dirty="0" smtClean="0"/>
              <a:t>As it grows more slowly than Medicare</a:t>
            </a:r>
          </a:p>
          <a:p>
            <a:r>
              <a:rPr lang="en-US" sz="1400" dirty="0" smtClean="0"/>
              <a:t>(i.e., can’t get back to 30% higher level)</a:t>
            </a:r>
            <a:endParaRPr lang="en-US" sz="1400" dirty="0"/>
          </a:p>
        </p:txBody>
      </p:sp>
      <p:cxnSp>
        <p:nvCxnSpPr>
          <p:cNvPr id="13" name="Straight Arrow Connector 12"/>
          <p:cNvCxnSpPr/>
          <p:nvPr/>
        </p:nvCxnSpPr>
        <p:spPr>
          <a:xfrm>
            <a:off x="7914640" y="1833880"/>
            <a:ext cx="0" cy="482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8036560" y="1599753"/>
            <a:ext cx="426720" cy="411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78400" y="3444240"/>
            <a:ext cx="146706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Absolute Test</a:t>
            </a:r>
            <a:endParaRPr lang="en-US" dirty="0"/>
          </a:p>
        </p:txBody>
      </p:sp>
      <p:sp>
        <p:nvSpPr>
          <p:cNvPr id="3" name="TextBox 2"/>
          <p:cNvSpPr txBox="1"/>
          <p:nvPr/>
        </p:nvSpPr>
        <p:spPr>
          <a:xfrm>
            <a:off x="94065" y="76200"/>
            <a:ext cx="9079016" cy="430887"/>
          </a:xfrm>
          <a:prstGeom prst="rect">
            <a:avLst/>
          </a:prstGeom>
          <a:noFill/>
        </p:spPr>
        <p:txBody>
          <a:bodyPr wrap="none" rtlCol="0">
            <a:spAutoFit/>
          </a:bodyPr>
          <a:lstStyle/>
          <a:p>
            <a:r>
              <a:rPr lang="en-US" sz="2200" b="1" dirty="0" smtClean="0">
                <a:solidFill>
                  <a:srgbClr val="000000"/>
                </a:solidFill>
              </a:rPr>
              <a:t>Original Waiver test was a “</a:t>
            </a:r>
            <a:r>
              <a:rPr lang="en-US" sz="2200" b="1" u="sng" dirty="0" smtClean="0">
                <a:solidFill>
                  <a:srgbClr val="000000"/>
                </a:solidFill>
              </a:rPr>
              <a:t>per case payment relative rate</a:t>
            </a:r>
            <a:r>
              <a:rPr lang="en-US" sz="2200" b="1" dirty="0" smtClean="0">
                <a:solidFill>
                  <a:srgbClr val="000000"/>
                </a:solidFill>
              </a:rPr>
              <a:t>” of Growth Test”</a:t>
            </a:r>
            <a:endParaRPr lang="en-US" sz="2200" b="1" dirty="0">
              <a:solidFill>
                <a:srgbClr val="000000"/>
              </a:solidFill>
            </a:endParaRPr>
          </a:p>
        </p:txBody>
      </p:sp>
      <p:cxnSp>
        <p:nvCxnSpPr>
          <p:cNvPr id="8" name="Straight Arrow Connector 7"/>
          <p:cNvCxnSpPr/>
          <p:nvPr/>
        </p:nvCxnSpPr>
        <p:spPr>
          <a:xfrm flipV="1">
            <a:off x="1295400" y="1752600"/>
            <a:ext cx="5867400" cy="2286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1600200" y="2286000"/>
            <a:ext cx="5867400" cy="2286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495800" y="5410200"/>
            <a:ext cx="4267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Value of the Waiver in terms of</a:t>
            </a:r>
          </a:p>
          <a:p>
            <a:r>
              <a:rPr lang="en-US" dirty="0" smtClean="0"/>
              <a:t>Enhanced Medicare and Medicaid</a:t>
            </a:r>
          </a:p>
          <a:p>
            <a:r>
              <a:rPr lang="en-US" dirty="0" smtClean="0"/>
              <a:t>Payments to Maryland = $1.5 – $2 billion</a:t>
            </a:r>
          </a:p>
          <a:p>
            <a:r>
              <a:rPr lang="en-US" dirty="0" smtClean="0"/>
              <a:t>Per year!</a:t>
            </a:r>
            <a:endParaRPr lang="en-US" dirty="0"/>
          </a:p>
        </p:txBody>
      </p:sp>
    </p:spTree>
    <p:extLst>
      <p:ext uri="{BB962C8B-B14F-4D97-AF65-F5344CB8AC3E}">
        <p14:creationId xmlns:p14="http://schemas.microsoft.com/office/powerpoint/2010/main" xmlns="" val="30606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12"/>
                                        </p:tgtEl>
                                        <p:attrNameLst>
                                          <p:attrName>style.visibility</p:attrName>
                                        </p:attrNameLst>
                                      </p:cBhvr>
                                      <p:to>
                                        <p:strVal val="visible"/>
                                      </p:to>
                                    </p:set>
                                    <p:anim calcmode="lin" valueType="num">
                                      <p:cBhvr additive="base">
                                        <p:cTn id="35" dur="500" fill="hold"/>
                                        <p:tgtEl>
                                          <p:spTgt spid="21512"/>
                                        </p:tgtEl>
                                        <p:attrNameLst>
                                          <p:attrName>ppt_x</p:attrName>
                                        </p:attrNameLst>
                                      </p:cBhvr>
                                      <p:tavLst>
                                        <p:tav tm="0">
                                          <p:val>
                                            <p:strVal val="#ppt_x"/>
                                          </p:val>
                                        </p:tav>
                                        <p:tav tm="100000">
                                          <p:val>
                                            <p:strVal val="#ppt_x"/>
                                          </p:val>
                                        </p:tav>
                                      </p:tavLst>
                                    </p:anim>
                                    <p:anim calcmode="lin" valueType="num">
                                      <p:cBhvr additive="base">
                                        <p:cTn id="36"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1"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fltVal val="0"/>
                                          </p:val>
                                        </p:tav>
                                        <p:tav tm="100000">
                                          <p:val>
                                            <p:strVal val="#ppt_w"/>
                                          </p:val>
                                        </p:tav>
                                      </p:tavLst>
                                    </p:anim>
                                    <p:anim calcmode="lin" valueType="num">
                                      <p:cBhvr>
                                        <p:cTn id="71" dur="1000" fill="hold"/>
                                        <p:tgtEl>
                                          <p:spTgt spid="16"/>
                                        </p:tgtEl>
                                        <p:attrNameLst>
                                          <p:attrName>ppt_h</p:attrName>
                                        </p:attrNameLst>
                                      </p:cBhvr>
                                      <p:tavLst>
                                        <p:tav tm="0">
                                          <p:val>
                                            <p:fltVal val="0"/>
                                          </p:val>
                                        </p:tav>
                                        <p:tav tm="100000">
                                          <p:val>
                                            <p:strVal val="#ppt_h"/>
                                          </p:val>
                                        </p:tav>
                                      </p:tavLst>
                                    </p:anim>
                                    <p:anim calcmode="lin" valueType="num">
                                      <p:cBhvr>
                                        <p:cTn id="72" dur="1000" fill="hold"/>
                                        <p:tgtEl>
                                          <p:spTgt spid="16"/>
                                        </p:tgtEl>
                                        <p:attrNameLst>
                                          <p:attrName>style.rotation</p:attrName>
                                        </p:attrNameLst>
                                      </p:cBhvr>
                                      <p:tavLst>
                                        <p:tav tm="0">
                                          <p:val>
                                            <p:fltVal val="90"/>
                                          </p:val>
                                        </p:tav>
                                        <p:tav tm="100000">
                                          <p:val>
                                            <p:fltVal val="0"/>
                                          </p:val>
                                        </p:tav>
                                      </p:tavLst>
                                    </p:anim>
                                    <p:animEffect transition="in" filter="fade">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 grpId="0" animBg="1"/>
      <p:bldP spid="12" grpId="0" animBg="1"/>
      <p:bldP spid="7" grpId="0" animBg="1"/>
      <p:bldP spid="3" grpId="0"/>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95400" y="0"/>
            <a:ext cx="7391400" cy="627063"/>
          </a:xfrm>
        </p:spPr>
        <p:txBody>
          <a:bodyPr>
            <a:noAutofit/>
          </a:bodyPr>
          <a:lstStyle/>
          <a:p>
            <a:pPr algn="l"/>
            <a:r>
              <a:rPr lang="en-US" sz="3200" b="1" dirty="0" smtClean="0">
                <a:solidFill>
                  <a:srgbClr val="000090"/>
                </a:solidFill>
              </a:rPr>
              <a:t>Other Features of the Baseline System</a:t>
            </a:r>
            <a:endParaRPr lang="en-US" sz="3200" dirty="0" smtClean="0">
              <a:solidFill>
                <a:srgbClr val="000090"/>
              </a:solidFill>
            </a:endParaRPr>
          </a:p>
        </p:txBody>
      </p:sp>
      <p:sp>
        <p:nvSpPr>
          <p:cNvPr id="13315" name="Content Placeholder 2"/>
          <p:cNvSpPr>
            <a:spLocks noGrp="1"/>
          </p:cNvSpPr>
          <p:nvPr>
            <p:ph idx="1"/>
          </p:nvPr>
        </p:nvSpPr>
        <p:spPr>
          <a:xfrm>
            <a:off x="381000" y="609600"/>
            <a:ext cx="8534400" cy="5791200"/>
          </a:xfrm>
        </p:spPr>
        <p:txBody>
          <a:bodyPr>
            <a:noAutofit/>
          </a:bodyPr>
          <a:lstStyle/>
          <a:p>
            <a:pPr>
              <a:spcBef>
                <a:spcPct val="0"/>
              </a:spcBef>
              <a:spcAft>
                <a:spcPts val="2400"/>
              </a:spcAft>
            </a:pPr>
            <a:r>
              <a:rPr lang="en-US" sz="2400" dirty="0" smtClean="0"/>
              <a:t>Extensive data collection clinical and financial (inpatient </a:t>
            </a:r>
            <a:r>
              <a:rPr lang="en-US" sz="2400" dirty="0"/>
              <a:t>c</a:t>
            </a:r>
            <a:r>
              <a:rPr lang="en-US" sz="2400" dirty="0" smtClean="0"/>
              <a:t>ase mix data set the best in the world)</a:t>
            </a:r>
          </a:p>
          <a:p>
            <a:pPr>
              <a:spcBef>
                <a:spcPct val="0"/>
              </a:spcBef>
              <a:spcAft>
                <a:spcPts val="1200"/>
              </a:spcAft>
              <a:buFont typeface="Arial"/>
              <a:buChar char="•"/>
            </a:pPr>
            <a:r>
              <a:rPr lang="en-US" sz="2400" dirty="0" smtClean="0"/>
              <a:t>1977 HSCRC changed the Basis of Payment to DRGs </a:t>
            </a:r>
          </a:p>
          <a:p>
            <a:pPr lvl="1">
              <a:spcBef>
                <a:spcPct val="0"/>
              </a:spcBef>
              <a:spcAft>
                <a:spcPts val="2400"/>
              </a:spcAft>
              <a:buFont typeface="Arial"/>
              <a:buChar char="•"/>
            </a:pPr>
            <a:r>
              <a:rPr lang="en-US" sz="2000" dirty="0" smtClean="0"/>
              <a:t>First DRG-based payment system in the world</a:t>
            </a:r>
          </a:p>
          <a:p>
            <a:pPr>
              <a:spcBef>
                <a:spcPct val="0"/>
              </a:spcBef>
              <a:spcAft>
                <a:spcPts val="2400"/>
              </a:spcAft>
            </a:pPr>
            <a:r>
              <a:rPr lang="en-US" sz="2400" dirty="0" smtClean="0"/>
              <a:t>Focus on outliers led to development of the “Screens” – identifying high cost providers for corrective action</a:t>
            </a:r>
          </a:p>
          <a:p>
            <a:pPr>
              <a:spcBef>
                <a:spcPct val="0"/>
              </a:spcBef>
              <a:spcAft>
                <a:spcPts val="2400"/>
              </a:spcAft>
            </a:pPr>
            <a:r>
              <a:rPr lang="en-US" sz="2400" dirty="0" smtClean="0"/>
              <a:t>Outpatient payment – still unit rates</a:t>
            </a:r>
          </a:p>
          <a:p>
            <a:pPr>
              <a:spcBef>
                <a:spcPct val="0"/>
              </a:spcBef>
              <a:spcAft>
                <a:spcPts val="2400"/>
              </a:spcAft>
            </a:pPr>
            <a:r>
              <a:rPr lang="en-US" sz="2400" dirty="0" smtClean="0"/>
              <a:t>Strong Cost control mechanisms/policies 1977-1989 but no quality-related P4P</a:t>
            </a:r>
          </a:p>
          <a:p>
            <a:pPr>
              <a:spcBef>
                <a:spcPct val="0"/>
              </a:spcBef>
              <a:spcAft>
                <a:spcPts val="2400"/>
              </a:spcAft>
            </a:pPr>
            <a:r>
              <a:rPr lang="en-US" sz="2400" dirty="0" smtClean="0"/>
              <a:t>Maryland and all State-based Rate Setting Systems had a </a:t>
            </a:r>
            <a:r>
              <a:rPr lang="en-US" sz="2400" u="sng" dirty="0" smtClean="0"/>
              <a:t>System of Volume Adjustments</a:t>
            </a:r>
          </a:p>
          <a:p>
            <a:pPr>
              <a:spcBef>
                <a:spcPct val="0"/>
              </a:spcBef>
              <a:spcAft>
                <a:spcPts val="1800"/>
              </a:spcAft>
            </a:pPr>
            <a:endParaRPr lang="en-US" sz="2400" dirty="0" smtClean="0"/>
          </a:p>
          <a:p>
            <a:pPr>
              <a:spcBef>
                <a:spcPct val="0"/>
              </a:spcBef>
              <a:spcAft>
                <a:spcPts val="1800"/>
              </a:spcAft>
            </a:pPr>
            <a:endParaRPr lang="en-US" sz="2400" dirty="0" smtClean="0"/>
          </a:p>
          <a:p>
            <a:pPr marL="514350" indent="-514350">
              <a:spcBef>
                <a:spcPct val="0"/>
              </a:spcBef>
              <a:spcAft>
                <a:spcPts val="1800"/>
              </a:spcAft>
              <a:buFont typeface="+mj-lt"/>
              <a:buAutoNum type="arabicPeriod"/>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601662"/>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6</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39547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1"/>
            <a:ext cx="6096000" cy="457200"/>
          </a:xfrm>
        </p:spPr>
        <p:txBody>
          <a:bodyPr>
            <a:noAutofit/>
          </a:bodyPr>
          <a:lstStyle/>
          <a:p>
            <a:pPr algn="l"/>
            <a:r>
              <a:rPr lang="en-US" sz="3200" b="1" dirty="0" smtClean="0">
                <a:solidFill>
                  <a:srgbClr val="000090"/>
                </a:solidFill>
              </a:rPr>
              <a:t>Volume Adjustment System (VAS)</a:t>
            </a:r>
            <a:endParaRPr lang="en-US" sz="2400" dirty="0" smtClean="0">
              <a:solidFill>
                <a:srgbClr val="000090"/>
              </a:solidFill>
            </a:endParaRPr>
          </a:p>
        </p:txBody>
      </p:sp>
      <p:sp>
        <p:nvSpPr>
          <p:cNvPr id="13315" name="Content Placeholder 2"/>
          <p:cNvSpPr>
            <a:spLocks noGrp="1"/>
          </p:cNvSpPr>
          <p:nvPr>
            <p:ph idx="1"/>
          </p:nvPr>
        </p:nvSpPr>
        <p:spPr>
          <a:xfrm>
            <a:off x="228600" y="655638"/>
            <a:ext cx="8763000" cy="5745162"/>
          </a:xfrm>
        </p:spPr>
        <p:txBody>
          <a:bodyPr>
            <a:noAutofit/>
          </a:bodyPr>
          <a:lstStyle/>
          <a:p>
            <a:pPr>
              <a:spcBef>
                <a:spcPct val="0"/>
              </a:spcBef>
              <a:spcAft>
                <a:spcPts val="600"/>
              </a:spcAft>
              <a:buFont typeface="Arial"/>
              <a:buChar char="•"/>
            </a:pPr>
            <a:r>
              <a:rPr lang="en-US" sz="2400" dirty="0" smtClean="0"/>
              <a:t>Under DRG System, Hospitals have 3 Primary Incentives:</a:t>
            </a:r>
          </a:p>
          <a:p>
            <a:pPr lvl="1">
              <a:spcBef>
                <a:spcPct val="0"/>
              </a:spcBef>
              <a:spcAft>
                <a:spcPts val="600"/>
              </a:spcAft>
              <a:buFont typeface="Arial"/>
              <a:buChar char="•"/>
            </a:pPr>
            <a:r>
              <a:rPr lang="en-US" sz="1800" dirty="0" smtClean="0"/>
              <a:t>Minimize Cost Per Case</a:t>
            </a:r>
          </a:p>
          <a:p>
            <a:pPr lvl="1">
              <a:spcBef>
                <a:spcPct val="0"/>
              </a:spcBef>
              <a:spcAft>
                <a:spcPts val="600"/>
              </a:spcAft>
              <a:buFont typeface="Arial"/>
              <a:buChar char="•"/>
            </a:pPr>
            <a:r>
              <a:rPr lang="en-US" sz="1800" dirty="0" smtClean="0"/>
              <a:t>Maximize Revenue Per Case (Coding has an impact here)</a:t>
            </a:r>
          </a:p>
          <a:p>
            <a:pPr lvl="1">
              <a:spcBef>
                <a:spcPct val="0"/>
              </a:spcBef>
              <a:spcAft>
                <a:spcPts val="2400"/>
              </a:spcAft>
              <a:buFont typeface="Arial"/>
              <a:buChar char="•"/>
            </a:pPr>
            <a:r>
              <a:rPr lang="en-US" sz="1800" b="1" dirty="0" smtClean="0">
                <a:solidFill>
                  <a:srgbClr val="000090"/>
                </a:solidFill>
              </a:rPr>
              <a:t>Maximize Case Volumes </a:t>
            </a:r>
          </a:p>
          <a:p>
            <a:pPr>
              <a:spcBef>
                <a:spcPct val="0"/>
              </a:spcBef>
              <a:spcAft>
                <a:spcPts val="600"/>
              </a:spcAft>
              <a:buFont typeface="Arial"/>
              <a:buChar char="•"/>
            </a:pPr>
            <a:r>
              <a:rPr lang="en-US" sz="2400" dirty="0" smtClean="0"/>
              <a:t>Volume Adjustment System: Reflect Hospital Fixed/Variable Costs</a:t>
            </a:r>
          </a:p>
          <a:p>
            <a:pPr lvl="1">
              <a:spcBef>
                <a:spcPct val="0"/>
              </a:spcBef>
              <a:spcAft>
                <a:spcPts val="600"/>
              </a:spcAft>
              <a:buFont typeface="Arial"/>
              <a:buChar char="•"/>
            </a:pPr>
            <a:r>
              <a:rPr lang="en-US" sz="1800" dirty="0" smtClean="0"/>
              <a:t>Over the Short Term (in general) Hospital Fixed Costs are about 40-60%</a:t>
            </a:r>
          </a:p>
          <a:p>
            <a:pPr lvl="1">
              <a:spcBef>
                <a:spcPct val="0"/>
              </a:spcBef>
              <a:spcAft>
                <a:spcPts val="600"/>
              </a:spcAft>
              <a:buFont typeface="Arial"/>
              <a:buChar char="•"/>
            </a:pPr>
            <a:r>
              <a:rPr lang="en-US" sz="1800" dirty="0" smtClean="0"/>
              <a:t>In absence of a Volume Adjustment, New cases: Marginal Revenue &gt; Marginal Cost</a:t>
            </a:r>
          </a:p>
          <a:p>
            <a:pPr lvl="1">
              <a:spcBef>
                <a:spcPct val="0"/>
              </a:spcBef>
              <a:spcAft>
                <a:spcPts val="600"/>
              </a:spcAft>
              <a:buFont typeface="Arial"/>
              <a:buChar char="•"/>
            </a:pPr>
            <a:r>
              <a:rPr lang="en-US" sz="1800" dirty="0" smtClean="0"/>
              <a:t>Marginal case hospital retains 100 cents on the $ when cost is 50 cents on the $</a:t>
            </a:r>
          </a:p>
          <a:p>
            <a:pPr lvl="1">
              <a:spcBef>
                <a:spcPct val="0"/>
              </a:spcBef>
              <a:spcAft>
                <a:spcPts val="6600"/>
              </a:spcAft>
              <a:buFont typeface="Arial"/>
              <a:buChar char="•"/>
            </a:pPr>
            <a:r>
              <a:rPr lang="en-US" sz="1800" dirty="0" smtClean="0"/>
              <a:t>New Volumes add substantially to Profitability and Cash Flow</a:t>
            </a:r>
          </a:p>
          <a:p>
            <a:pPr>
              <a:spcBef>
                <a:spcPct val="0"/>
              </a:spcBef>
              <a:spcAft>
                <a:spcPts val="600"/>
              </a:spcAft>
              <a:buFont typeface="Arial"/>
              <a:buChar char="•"/>
            </a:pPr>
            <a:r>
              <a:rPr lang="en-US" sz="2400" dirty="0" smtClean="0"/>
              <a:t>All </a:t>
            </a:r>
            <a:r>
              <a:rPr lang="en-US" sz="2400" dirty="0"/>
              <a:t>State Based Rate Systems in US had Volume </a:t>
            </a:r>
            <a:r>
              <a:rPr lang="en-US" sz="2400" dirty="0" smtClean="0"/>
              <a:t>Adjustment</a:t>
            </a:r>
          </a:p>
          <a:p>
            <a:pPr lvl="1">
              <a:spcBef>
                <a:spcPct val="0"/>
              </a:spcBef>
              <a:spcAft>
                <a:spcPts val="600"/>
              </a:spcAft>
              <a:buFont typeface="Arial"/>
              <a:buChar char="•"/>
            </a:pPr>
            <a:r>
              <a:rPr lang="en-US" sz="1800" dirty="0" smtClean="0"/>
              <a:t>Economically </a:t>
            </a:r>
            <a:r>
              <a:rPr lang="en-US" sz="1800" dirty="0"/>
              <a:t>Sound: Reflects Fixed and Variable Components of </a:t>
            </a:r>
            <a:r>
              <a:rPr lang="en-US" sz="1800" dirty="0" smtClean="0"/>
              <a:t>Cost</a:t>
            </a:r>
          </a:p>
          <a:p>
            <a:pPr lvl="1">
              <a:spcBef>
                <a:spcPct val="0"/>
              </a:spcBef>
              <a:spcAft>
                <a:spcPts val="4200"/>
              </a:spcAft>
              <a:buFont typeface="Arial"/>
              <a:buChar char="•"/>
            </a:pPr>
            <a:r>
              <a:rPr lang="en-US" sz="1800" dirty="0" smtClean="0"/>
              <a:t>Acts </a:t>
            </a:r>
            <a:r>
              <a:rPr lang="en-US" sz="1800" dirty="0"/>
              <a:t>as a “Break” on incentive to do unnecessary volume</a:t>
            </a:r>
          </a:p>
          <a:p>
            <a:pPr lvl="1">
              <a:spcBef>
                <a:spcPct val="0"/>
              </a:spcBef>
              <a:spcAft>
                <a:spcPts val="600"/>
              </a:spcAft>
              <a:buFont typeface="Arial"/>
              <a:buChar char="•"/>
            </a:pPr>
            <a:endParaRPr lang="en-US" sz="1800" dirty="0" smtClean="0"/>
          </a:p>
          <a:p>
            <a:pPr>
              <a:spcBef>
                <a:spcPct val="0"/>
              </a:spcBef>
              <a:spcAft>
                <a:spcPts val="1800"/>
              </a:spcAft>
              <a:buFont typeface="Arial"/>
              <a:buChar char="•"/>
            </a:pPr>
            <a:endParaRPr lang="en-US" sz="2350" dirty="0" smtClean="0"/>
          </a:p>
          <a:p>
            <a:pPr>
              <a:spcBef>
                <a:spcPct val="0"/>
              </a:spcBef>
              <a:spcAft>
                <a:spcPts val="1800"/>
              </a:spcAft>
              <a:buFont typeface="Arial"/>
              <a:buChar char="•"/>
            </a:pPr>
            <a:endParaRPr lang="en-US" sz="2350" dirty="0" smtClean="0"/>
          </a:p>
          <a:p>
            <a:pPr>
              <a:spcBef>
                <a:spcPct val="0"/>
              </a:spcBef>
              <a:spcAft>
                <a:spcPts val="1800"/>
              </a:spcAft>
              <a:buFont typeface="Arial"/>
              <a:buChar char="•"/>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533400"/>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5532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7</a:t>
            </a:fld>
            <a:endParaRPr lang="en-US" smtClean="0"/>
          </a:p>
        </p:txBody>
      </p:sp>
      <p:sp>
        <p:nvSpPr>
          <p:cNvPr id="10" name="TextBox 9"/>
          <p:cNvSpPr txBox="1"/>
          <p:nvPr/>
        </p:nvSpPr>
        <p:spPr>
          <a:xfrm>
            <a:off x="6172200" y="6520190"/>
            <a:ext cx="2209800" cy="261610"/>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LLC</a:t>
            </a:r>
            <a:endParaRPr lang="en-US" sz="1050" b="1" dirty="0">
              <a:solidFill>
                <a:schemeClr val="bg1">
                  <a:lumMod val="50000"/>
                </a:schemeClr>
              </a:solidFill>
              <a:latin typeface="Calibri" charset="0"/>
              <a:ea typeface="ＭＳ Ｐゴシック" charset="0"/>
              <a:cs typeface="ＭＳ Ｐゴシック" charset="0"/>
            </a:endParaRPr>
          </a:p>
        </p:txBody>
      </p:sp>
      <p:sp>
        <p:nvSpPr>
          <p:cNvPr id="11" name="TextBox 10"/>
          <p:cNvSpPr txBox="1"/>
          <p:nvPr/>
        </p:nvSpPr>
        <p:spPr>
          <a:xfrm>
            <a:off x="609600" y="4419600"/>
            <a:ext cx="810871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rgbClr val="000090"/>
                </a:solidFill>
              </a:rPr>
              <a:t>Implication: Large incentive to admit more cases; Greatly Undermines Cost Control</a:t>
            </a:r>
            <a:endParaRPr lang="en-US" b="1" dirty="0">
              <a:solidFill>
                <a:srgbClr val="000090"/>
              </a:solidFill>
            </a:endParaRPr>
          </a:p>
        </p:txBody>
      </p:sp>
      <p:sp>
        <p:nvSpPr>
          <p:cNvPr id="9" name="TextBox 8"/>
          <p:cNvSpPr txBox="1"/>
          <p:nvPr/>
        </p:nvSpPr>
        <p:spPr>
          <a:xfrm>
            <a:off x="152400" y="6172200"/>
            <a:ext cx="692084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rgbClr val="000090"/>
                </a:solidFill>
              </a:rPr>
              <a:t>Oddly – Medicare didn’t contemplate the use of a Volume Adjustment  </a:t>
            </a:r>
            <a:endParaRPr lang="en-US" b="1" dirty="0">
              <a:solidFill>
                <a:srgbClr val="000090"/>
              </a:solidFill>
            </a:endParaRPr>
          </a:p>
        </p:txBody>
      </p:sp>
      <p:sp>
        <p:nvSpPr>
          <p:cNvPr id="2" name="TextBox 1"/>
          <p:cNvSpPr txBox="1"/>
          <p:nvPr/>
        </p:nvSpPr>
        <p:spPr>
          <a:xfrm>
            <a:off x="7016335" y="5029200"/>
            <a:ext cx="2130398"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Question this now</a:t>
            </a:r>
          </a:p>
          <a:p>
            <a:r>
              <a:rPr lang="en-US" dirty="0" smtClean="0"/>
              <a:t>Given most CMS</a:t>
            </a:r>
          </a:p>
          <a:p>
            <a:r>
              <a:rPr lang="en-US" dirty="0" smtClean="0"/>
              <a:t>Experiments are all</a:t>
            </a:r>
          </a:p>
          <a:p>
            <a:r>
              <a:rPr lang="en-US" dirty="0" smtClean="0"/>
              <a:t>About controlling </a:t>
            </a:r>
          </a:p>
          <a:p>
            <a:r>
              <a:rPr lang="en-US" dirty="0" smtClean="0"/>
              <a:t>Unnecessary volume</a:t>
            </a:r>
            <a:endParaRPr lang="en-US" dirty="0"/>
          </a:p>
        </p:txBody>
      </p:sp>
    </p:spTree>
    <p:extLst>
      <p:ext uri="{BB962C8B-B14F-4D97-AF65-F5344CB8AC3E}">
        <p14:creationId xmlns:p14="http://schemas.microsoft.com/office/powerpoint/2010/main" xmlns="" val="23577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fade">
                                      <p:cBhvr>
                                        <p:cTn id="47" dur="5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315">
                                            <p:txEl>
                                              <p:pRg st="9" end="9"/>
                                            </p:txEl>
                                          </p:spTgt>
                                        </p:tgtEl>
                                        <p:attrNameLst>
                                          <p:attrName>style.visibility</p:attrName>
                                        </p:attrNameLst>
                                      </p:cBhvr>
                                      <p:to>
                                        <p:strVal val="visible"/>
                                      </p:to>
                                    </p:set>
                                    <p:animEffect transition="in" filter="fade">
                                      <p:cBhvr>
                                        <p:cTn id="57" dur="500"/>
                                        <p:tgtEl>
                                          <p:spTgt spid="1331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315">
                                            <p:txEl>
                                              <p:pRg st="10" end="10"/>
                                            </p:txEl>
                                          </p:spTgt>
                                        </p:tgtEl>
                                        <p:attrNameLst>
                                          <p:attrName>style.visibility</p:attrName>
                                        </p:attrNameLst>
                                      </p:cBhvr>
                                      <p:to>
                                        <p:strVal val="visible"/>
                                      </p:to>
                                    </p:set>
                                    <p:animEffect transition="in" filter="fade">
                                      <p:cBhvr>
                                        <p:cTn id="62" dur="500"/>
                                        <p:tgtEl>
                                          <p:spTgt spid="1331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315">
                                            <p:txEl>
                                              <p:pRg st="11" end="11"/>
                                            </p:txEl>
                                          </p:spTgt>
                                        </p:tgtEl>
                                        <p:attrNameLst>
                                          <p:attrName>style.visibility</p:attrName>
                                        </p:attrNameLst>
                                      </p:cBhvr>
                                      <p:to>
                                        <p:strVal val="visible"/>
                                      </p:to>
                                    </p:set>
                                    <p:animEffect transition="in" filter="fade">
                                      <p:cBhvr>
                                        <p:cTn id="67" dur="500"/>
                                        <p:tgtEl>
                                          <p:spTgt spid="1331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1"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dissolve">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1"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0"/>
            <a:ext cx="7162800" cy="457200"/>
          </a:xfrm>
        </p:spPr>
        <p:txBody>
          <a:bodyPr>
            <a:noAutofit/>
          </a:bodyPr>
          <a:lstStyle/>
          <a:p>
            <a:pPr algn="l"/>
            <a:r>
              <a:rPr lang="en-US" sz="3200" b="1" dirty="0" smtClean="0">
                <a:solidFill>
                  <a:srgbClr val="000090"/>
                </a:solidFill>
              </a:rPr>
              <a:t>Volume Adjustment System </a:t>
            </a:r>
            <a:r>
              <a:rPr lang="en-US" sz="2400" dirty="0" smtClean="0">
                <a:solidFill>
                  <a:srgbClr val="000090"/>
                </a:solidFill>
              </a:rPr>
              <a:t>(continued)</a:t>
            </a:r>
            <a:endParaRPr lang="en-US" sz="1800" dirty="0" smtClean="0">
              <a:solidFill>
                <a:srgbClr val="000090"/>
              </a:solidFill>
            </a:endParaRPr>
          </a:p>
        </p:txBody>
      </p:sp>
      <p:sp>
        <p:nvSpPr>
          <p:cNvPr id="13315" name="Content Placeholder 2"/>
          <p:cNvSpPr>
            <a:spLocks noGrp="1"/>
          </p:cNvSpPr>
          <p:nvPr>
            <p:ph idx="1"/>
          </p:nvPr>
        </p:nvSpPr>
        <p:spPr>
          <a:xfrm>
            <a:off x="228600" y="609600"/>
            <a:ext cx="8763000" cy="6049962"/>
          </a:xfrm>
        </p:spPr>
        <p:txBody>
          <a:bodyPr>
            <a:noAutofit/>
          </a:bodyPr>
          <a:lstStyle/>
          <a:p>
            <a:pPr>
              <a:spcBef>
                <a:spcPct val="0"/>
              </a:spcBef>
              <a:spcAft>
                <a:spcPts val="2400"/>
              </a:spcAft>
              <a:buFont typeface="Arial"/>
              <a:buChar char="•"/>
            </a:pPr>
            <a:r>
              <a:rPr lang="en-US" sz="2200" dirty="0" smtClean="0"/>
              <a:t>Volume inducing feature of FFS payment has undermined cost containment in Maryland and Nationally</a:t>
            </a:r>
          </a:p>
          <a:p>
            <a:pPr>
              <a:spcBef>
                <a:spcPct val="0"/>
              </a:spcBef>
              <a:spcAft>
                <a:spcPts val="2400"/>
              </a:spcAft>
              <a:buFont typeface="Arial"/>
              <a:buChar char="•"/>
            </a:pPr>
            <a:r>
              <a:rPr lang="en-US" sz="2200" dirty="0" smtClean="0"/>
              <a:t>Major factor behind Hospital expansionary strategies (building projects, questionable new technologies, buying docs, etc.)</a:t>
            </a:r>
          </a:p>
          <a:p>
            <a:pPr>
              <a:spcBef>
                <a:spcPct val="0"/>
              </a:spcBef>
              <a:spcAft>
                <a:spcPts val="2400"/>
              </a:spcAft>
              <a:buFont typeface="Arial"/>
              <a:buChar char="•"/>
            </a:pPr>
            <a:r>
              <a:rPr lang="en-US" sz="2200" dirty="0" smtClean="0"/>
              <a:t>Increase volumes = excess Marginal Revenues over Marginal Costs and this surplus is reinvested in expansionary strategies that again increase volumes</a:t>
            </a:r>
            <a:endParaRPr lang="en-US" sz="2200" dirty="0"/>
          </a:p>
          <a:p>
            <a:pPr>
              <a:spcBef>
                <a:spcPct val="0"/>
              </a:spcBef>
              <a:spcAft>
                <a:spcPts val="2400"/>
              </a:spcAft>
              <a:buFont typeface="Arial"/>
              <a:buChar char="•"/>
            </a:pPr>
            <a:r>
              <a:rPr lang="en-US" sz="2200" dirty="0" smtClean="0"/>
              <a:t>Particularly true for non-profit hospitals (no need to distribute profits to owners – instead use increased cash flow from volume increases to expand and generate more volumes)</a:t>
            </a:r>
          </a:p>
          <a:p>
            <a:pPr>
              <a:spcBef>
                <a:spcPct val="0"/>
              </a:spcBef>
              <a:spcAft>
                <a:spcPts val="2400"/>
              </a:spcAft>
              <a:buFont typeface="Arial"/>
              <a:buChar char="•"/>
            </a:pPr>
            <a:r>
              <a:rPr lang="en-US" sz="2200" dirty="0" smtClean="0"/>
              <a:t>Responsible for the view that “Hospitals are self-fueling, ever-expanding machines”  (James Robinson, UC Berkeley)</a:t>
            </a:r>
          </a:p>
          <a:p>
            <a:pPr>
              <a:spcBef>
                <a:spcPct val="0"/>
              </a:spcBef>
              <a:buFont typeface="Arial"/>
              <a:buChar char="•"/>
            </a:pPr>
            <a:endParaRPr lang="en-US" sz="2200" dirty="0" smtClean="0"/>
          </a:p>
          <a:p>
            <a:pPr lvl="1">
              <a:spcBef>
                <a:spcPct val="0"/>
              </a:spcBef>
              <a:spcAft>
                <a:spcPts val="600"/>
              </a:spcAft>
              <a:buFont typeface="Arial"/>
              <a:buChar char="•"/>
            </a:pPr>
            <a:endParaRPr lang="en-US" sz="1800" dirty="0" smtClean="0"/>
          </a:p>
          <a:p>
            <a:pPr lvl="1">
              <a:spcBef>
                <a:spcPct val="0"/>
              </a:spcBef>
              <a:spcAft>
                <a:spcPts val="600"/>
              </a:spcAft>
              <a:buFont typeface="Arial"/>
              <a:buChar char="•"/>
            </a:pPr>
            <a:endParaRPr lang="en-US" sz="1800" dirty="0" smtClean="0"/>
          </a:p>
          <a:p>
            <a:pPr lvl="1">
              <a:spcBef>
                <a:spcPct val="0"/>
              </a:spcBef>
              <a:spcAft>
                <a:spcPts val="600"/>
              </a:spcAft>
              <a:buFont typeface="Arial"/>
              <a:buChar char="•"/>
            </a:pPr>
            <a:endParaRPr lang="en-US" sz="1800" dirty="0" smtClean="0"/>
          </a:p>
          <a:p>
            <a:pPr>
              <a:spcBef>
                <a:spcPct val="0"/>
              </a:spcBef>
              <a:spcAft>
                <a:spcPts val="1800"/>
              </a:spcAft>
              <a:buFont typeface="Arial"/>
              <a:buChar char="•"/>
            </a:pPr>
            <a:endParaRPr lang="en-US" sz="2350" dirty="0" smtClean="0"/>
          </a:p>
          <a:p>
            <a:pPr>
              <a:spcBef>
                <a:spcPct val="0"/>
              </a:spcBef>
              <a:spcAft>
                <a:spcPts val="1800"/>
              </a:spcAft>
              <a:buFont typeface="Arial"/>
              <a:buChar char="•"/>
            </a:pPr>
            <a:endParaRPr lang="en-US" sz="2350" dirty="0" smtClean="0"/>
          </a:p>
          <a:p>
            <a:pPr>
              <a:spcBef>
                <a:spcPct val="0"/>
              </a:spcBef>
              <a:spcAft>
                <a:spcPts val="1800"/>
              </a:spcAft>
              <a:buFont typeface="Arial"/>
              <a:buChar char="•"/>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533400"/>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5532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8</a:t>
            </a:fld>
            <a:endParaRPr lang="en-US" smtClean="0"/>
          </a:p>
        </p:txBody>
      </p:sp>
      <p:sp>
        <p:nvSpPr>
          <p:cNvPr id="10" name="TextBox 9"/>
          <p:cNvSpPr txBox="1"/>
          <p:nvPr/>
        </p:nvSpPr>
        <p:spPr>
          <a:xfrm>
            <a:off x="6172200" y="6520190"/>
            <a:ext cx="2209800" cy="261610"/>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LLC</a:t>
            </a:r>
            <a:endParaRPr lang="en-US" sz="105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14863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0"/>
            <a:ext cx="8915400" cy="627063"/>
          </a:xfrm>
        </p:spPr>
        <p:txBody>
          <a:bodyPr>
            <a:noAutofit/>
          </a:bodyPr>
          <a:lstStyle/>
          <a:p>
            <a:pPr algn="l"/>
            <a:r>
              <a:rPr lang="en-US" sz="2800" b="1" dirty="0" smtClean="0">
                <a:solidFill>
                  <a:srgbClr val="000090"/>
                </a:solidFill>
              </a:rPr>
              <a:t>Implications: Collapse of Managed Care &amp; Removal of VAS</a:t>
            </a:r>
            <a:endParaRPr lang="en-US" sz="2800" dirty="0" smtClean="0">
              <a:solidFill>
                <a:srgbClr val="000090"/>
              </a:solidFill>
            </a:endParaRPr>
          </a:p>
        </p:txBody>
      </p:sp>
      <p:sp>
        <p:nvSpPr>
          <p:cNvPr id="13315" name="Content Placeholder 2"/>
          <p:cNvSpPr>
            <a:spLocks noGrp="1"/>
          </p:cNvSpPr>
          <p:nvPr>
            <p:ph idx="1"/>
          </p:nvPr>
        </p:nvSpPr>
        <p:spPr>
          <a:xfrm>
            <a:off x="228600" y="609600"/>
            <a:ext cx="8763000" cy="5791200"/>
          </a:xfrm>
        </p:spPr>
        <p:txBody>
          <a:bodyPr>
            <a:noAutofit/>
          </a:bodyPr>
          <a:lstStyle/>
          <a:p>
            <a:pPr>
              <a:spcBef>
                <a:spcPct val="0"/>
              </a:spcBef>
              <a:spcAft>
                <a:spcPts val="600"/>
              </a:spcAft>
              <a:buFont typeface="Arial"/>
              <a:buChar char="•"/>
            </a:pPr>
            <a:r>
              <a:rPr lang="en-US" sz="2250" dirty="0"/>
              <a:t>Maryland VAS was effective – but policy changed over time</a:t>
            </a:r>
          </a:p>
          <a:p>
            <a:pPr lvl="1">
              <a:spcBef>
                <a:spcPct val="0"/>
              </a:spcBef>
              <a:spcAft>
                <a:spcPts val="600"/>
              </a:spcAft>
              <a:buFont typeface="Arial"/>
              <a:buChar char="•"/>
            </a:pPr>
            <a:r>
              <a:rPr lang="en-US" sz="1800" dirty="0"/>
              <a:t>1977-89: Costs treated 50%/50%: VC/FC (hospital retains 50 cents on $ for volume)</a:t>
            </a:r>
          </a:p>
          <a:p>
            <a:pPr lvl="1">
              <a:spcBef>
                <a:spcPct val="0"/>
              </a:spcBef>
              <a:spcAft>
                <a:spcPts val="600"/>
              </a:spcAft>
              <a:buFont typeface="Arial"/>
              <a:buChar char="•"/>
            </a:pPr>
            <a:r>
              <a:rPr lang="en-US" sz="1800" dirty="0"/>
              <a:t>1990-2001: Some hospitals negotiated 100% VC arrangements</a:t>
            </a:r>
          </a:p>
          <a:p>
            <a:pPr lvl="1">
              <a:spcBef>
                <a:spcPct val="0"/>
              </a:spcBef>
              <a:spcAft>
                <a:spcPts val="600"/>
              </a:spcAft>
              <a:buFont typeface="Arial"/>
              <a:buChar char="•"/>
            </a:pPr>
            <a:r>
              <a:rPr lang="en-US" sz="1800" dirty="0"/>
              <a:t>Rest of the system placed on 85%/15% VC/FC (hospitals retained 85 cents on the $)</a:t>
            </a:r>
          </a:p>
          <a:p>
            <a:pPr lvl="1">
              <a:spcBef>
                <a:spcPct val="0"/>
              </a:spcBef>
              <a:spcAft>
                <a:spcPts val="1800"/>
              </a:spcAft>
              <a:buFont typeface="Arial"/>
              <a:buChar char="•"/>
            </a:pPr>
            <a:r>
              <a:rPr lang="en-US" sz="1800" dirty="0"/>
              <a:t>2001: 100% VC (eliminated Volume Adjustment in 2001)</a:t>
            </a:r>
          </a:p>
          <a:p>
            <a:pPr>
              <a:spcBef>
                <a:spcPct val="0"/>
              </a:spcBef>
              <a:spcAft>
                <a:spcPts val="1800"/>
              </a:spcAft>
            </a:pPr>
            <a:r>
              <a:rPr lang="en-US" sz="2250" dirty="0" smtClean="0"/>
              <a:t>During Rate System “Redesign” – HSCRC negotiated very low update factors 2001-2004</a:t>
            </a:r>
          </a:p>
          <a:p>
            <a:pPr>
              <a:spcBef>
                <a:spcPct val="0"/>
              </a:spcBef>
              <a:spcAft>
                <a:spcPts val="1800"/>
              </a:spcAft>
            </a:pPr>
            <a:r>
              <a:rPr lang="en-US" sz="2250" dirty="0" smtClean="0"/>
              <a:t>In exchange for low updates hospitals requested elimination of VAS</a:t>
            </a:r>
          </a:p>
          <a:p>
            <a:pPr>
              <a:spcBef>
                <a:spcPct val="0"/>
              </a:spcBef>
              <a:spcAft>
                <a:spcPts val="1800"/>
              </a:spcAft>
            </a:pPr>
            <a:r>
              <a:rPr lang="en-US" sz="2250" dirty="0" smtClean="0"/>
              <a:t>Managed care was still relatively strong in 2000 and it was thought that HMOs would continue to provide a break on unnecessary volumes</a:t>
            </a:r>
          </a:p>
          <a:p>
            <a:pPr>
              <a:spcBef>
                <a:spcPct val="0"/>
              </a:spcBef>
              <a:spcAft>
                <a:spcPts val="3000"/>
              </a:spcAft>
            </a:pPr>
            <a:r>
              <a:rPr lang="en-US" sz="2400" dirty="0" smtClean="0"/>
              <a:t>HSCRC was wrong and Hospitals responded to the changed incentives and disappearance of Managed Care by greatly increasing volumes</a:t>
            </a:r>
          </a:p>
          <a:p>
            <a:pPr>
              <a:spcBef>
                <a:spcPct val="0"/>
              </a:spcBef>
              <a:spcAft>
                <a:spcPts val="3000"/>
              </a:spcAft>
            </a:pPr>
            <a:endParaRPr lang="en-US" sz="2400" dirty="0" smtClean="0"/>
          </a:p>
          <a:p>
            <a:pPr>
              <a:spcBef>
                <a:spcPct val="0"/>
              </a:spcBef>
              <a:spcAft>
                <a:spcPts val="1800"/>
              </a:spcAft>
            </a:pPr>
            <a:endParaRPr lang="en-US" sz="2400" dirty="0" smtClean="0"/>
          </a:p>
          <a:p>
            <a:pPr marL="514350" indent="-514350">
              <a:spcBef>
                <a:spcPct val="0"/>
              </a:spcBef>
              <a:spcAft>
                <a:spcPts val="1800"/>
              </a:spcAft>
              <a:buFont typeface="+mj-lt"/>
              <a:buAutoNum type="arabicPeriod"/>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400" dirty="0" smtClean="0"/>
          </a:p>
          <a:p>
            <a:pPr marL="514350" indent="-514350">
              <a:spcBef>
                <a:spcPct val="0"/>
              </a:spcBef>
              <a:spcAft>
                <a:spcPts val="3000"/>
              </a:spcAft>
            </a:pPr>
            <a:endParaRPr lang="en-US" sz="2600" dirty="0" smtClean="0"/>
          </a:p>
        </p:txBody>
      </p:sp>
      <p:cxnSp>
        <p:nvCxnSpPr>
          <p:cNvPr id="4" name="Straight Connector 3"/>
          <p:cNvCxnSpPr>
            <a:cxnSpLocks noChangeShapeType="1"/>
          </p:cNvCxnSpPr>
          <p:nvPr/>
        </p:nvCxnSpPr>
        <p:spPr bwMode="auto">
          <a:xfrm>
            <a:off x="0" y="601662"/>
            <a:ext cx="9144000" cy="7938"/>
          </a:xfrm>
          <a:prstGeom prst="line">
            <a:avLst/>
          </a:prstGeom>
          <a:noFill/>
          <a:ln w="38100">
            <a:solidFill>
              <a:srgbClr val="A6A6A6"/>
            </a:solidFill>
            <a:round/>
            <a:headEnd/>
            <a:tailEnd/>
          </a:ln>
          <a:effectLst>
            <a:outerShdw dist="20000" dir="5400000" rotWithShape="0">
              <a:srgbClr val="808080">
                <a:alpha val="37999"/>
              </a:srgbClr>
            </a:outerShdw>
          </a:effectLst>
        </p:spPr>
      </p:cxnSp>
      <p:cxnSp>
        <p:nvCxnSpPr>
          <p:cNvPr id="5" name="Straight Connector 4"/>
          <p:cNvCxnSpPr>
            <a:cxnSpLocks noChangeShapeType="1"/>
          </p:cNvCxnSpPr>
          <p:nvPr/>
        </p:nvCxnSpPr>
        <p:spPr bwMode="auto">
          <a:xfrm>
            <a:off x="381000" y="6477000"/>
            <a:ext cx="7874000" cy="0"/>
          </a:xfrm>
          <a:prstGeom prst="line">
            <a:avLst/>
          </a:prstGeom>
          <a:noFill/>
          <a:ln w="19050">
            <a:solidFill>
              <a:srgbClr val="A6A6A6"/>
            </a:solidFill>
            <a:round/>
            <a:headEnd/>
            <a:tailEnd/>
          </a:ln>
          <a:effectLst>
            <a:outerShdw dist="20000" dir="5400000" rotWithShape="0">
              <a:srgbClr val="808080">
                <a:alpha val="37999"/>
              </a:srgbClr>
            </a:outerShdw>
          </a:effectLst>
        </p:spPr>
      </p:cxnSp>
      <p:sp>
        <p:nvSpPr>
          <p:cNvPr id="13318" name="Slide Number Placeholder 8"/>
          <p:cNvSpPr>
            <a:spLocks noGrp="1"/>
          </p:cNvSpPr>
          <p:nvPr>
            <p:ph type="sldNum" sz="quarter" idx="12"/>
          </p:nvPr>
        </p:nvSpPr>
        <p:spPr bwMode="auto">
          <a:noFill/>
          <a:ln>
            <a:miter lim="800000"/>
            <a:headEnd/>
            <a:tailEnd/>
          </a:ln>
        </p:spPr>
        <p:txBody>
          <a:bodyPr/>
          <a:lstStyle/>
          <a:p>
            <a:fld id="{D92E50CC-EC2C-46B9-9FB4-F68C105EB9E5}" type="slidenum">
              <a:rPr lang="en-US" smtClean="0"/>
              <a:pPr/>
              <a:t>9</a:t>
            </a:fld>
            <a:endParaRPr lang="en-US" smtClean="0"/>
          </a:p>
        </p:txBody>
      </p:sp>
      <p:sp>
        <p:nvSpPr>
          <p:cNvPr id="10" name="TextBox 9"/>
          <p:cNvSpPr txBox="1"/>
          <p:nvPr/>
        </p:nvSpPr>
        <p:spPr>
          <a:xfrm>
            <a:off x="6172200" y="6477000"/>
            <a:ext cx="2209800" cy="276225"/>
          </a:xfrm>
          <a:prstGeom prst="rect">
            <a:avLst/>
          </a:prstGeom>
          <a:noFill/>
        </p:spPr>
        <p:txBody>
          <a:bodyPr wrap="square">
            <a:spAutoFit/>
          </a:bodyPr>
          <a:lstStyle/>
          <a:p>
            <a:pPr>
              <a:defRPr/>
            </a:pPr>
            <a:r>
              <a:rPr lang="en-US" sz="1050" b="1" dirty="0" smtClean="0">
                <a:solidFill>
                  <a:schemeClr val="bg1">
                    <a:lumMod val="50000"/>
                  </a:schemeClr>
                </a:solidFill>
                <a:latin typeface="Calibri" charset="0"/>
                <a:ea typeface="ＭＳ Ｐゴシック" charset="0"/>
                <a:cs typeface="ＭＳ Ｐゴシック" charset="0"/>
              </a:rPr>
              <a:t>GLOBAL HEALTH PAYMENT, LL</a:t>
            </a:r>
            <a:r>
              <a:rPr lang="en-US" sz="1200" b="1" dirty="0" smtClean="0">
                <a:solidFill>
                  <a:schemeClr val="bg1">
                    <a:lumMod val="50000"/>
                  </a:schemeClr>
                </a:solidFill>
                <a:latin typeface="Calibri" charset="0"/>
                <a:ea typeface="ＭＳ Ｐゴシック" charset="0"/>
                <a:cs typeface="ＭＳ Ｐゴシック" charset="0"/>
              </a:rPr>
              <a:t>C</a:t>
            </a:r>
            <a:endParaRPr lang="en-US" sz="1200" b="1" dirty="0">
              <a:solidFill>
                <a:schemeClr val="bg1">
                  <a:lumMod val="5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1367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5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fade">
                                      <p:cBhvr>
                                        <p:cTn id="47"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TotalTime>
  <Words>2354</Words>
  <Application>Microsoft Office PowerPoint</Application>
  <PresentationFormat>On-screen Show (4:3)</PresentationFormat>
  <Paragraphs>311</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Maryland All-Payer  Hospital Rate Setting System:   A Look Back – How did we Get Here?</vt:lpstr>
      <vt:lpstr>Slide 2</vt:lpstr>
      <vt:lpstr>First: a Quick Overview of Hospital Rate Setting</vt:lpstr>
      <vt:lpstr>Slide 4</vt:lpstr>
      <vt:lpstr> </vt:lpstr>
      <vt:lpstr>Other Features of the Baseline System</vt:lpstr>
      <vt:lpstr>Volume Adjustment System (VAS)</vt:lpstr>
      <vt:lpstr>Volume Adjustment System (continued)</vt:lpstr>
      <vt:lpstr>Implications: Collapse of Managed Care &amp; Removal of VAS</vt:lpstr>
      <vt:lpstr>Indexed Rates of Growth in Hospital Inpatient and Outpatient Volumes (as measured by EIPAs): 1976-2011</vt:lpstr>
      <vt:lpstr>Findings from “Kalman et al.”</vt:lpstr>
      <vt:lpstr>Findings from “Kalman et al.”</vt:lpstr>
      <vt:lpstr>Payment System Changes &amp; Addressing our “Value” problem</vt:lpstr>
      <vt:lpstr>Slide 14</vt:lpstr>
      <vt:lpstr>Example of a TPR Global Budget Model and Challenges associated with non-population based Global Budgets</vt:lpstr>
      <vt:lpstr>Peering over the Precipice</vt:lpstr>
      <vt:lpstr>Objectives of the Payment Reform Efforts 2003-2011</vt:lpstr>
      <vt:lpstr>Implications of a Successful Maryland Model</vt:lpstr>
      <vt:lpstr>Slide 19</vt:lpstr>
      <vt:lpstr>We owe it all to Hal!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Adjustment Methodology Simulation</dc:title>
  <dc:creator>Rosco</dc:creator>
  <cp:lastModifiedBy>Windows User</cp:lastModifiedBy>
  <cp:revision>228</cp:revision>
  <dcterms:created xsi:type="dcterms:W3CDTF">2012-06-19T18:39:19Z</dcterms:created>
  <dcterms:modified xsi:type="dcterms:W3CDTF">2014-12-05T19:40:57Z</dcterms:modified>
</cp:coreProperties>
</file>